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5" r:id="rId8"/>
    <p:sldId id="264" r:id="rId9"/>
    <p:sldId id="263" r:id="rId10"/>
    <p:sldId id="262" r:id="rId11"/>
    <p:sldId id="267" r:id="rId12"/>
    <p:sldId id="268" r:id="rId13"/>
    <p:sldId id="269" r:id="rId14"/>
    <p:sldId id="270" r:id="rId15"/>
    <p:sldId id="273" r:id="rId16"/>
    <p:sldId id="271" r:id="rId17"/>
    <p:sldId id="274" r:id="rId18"/>
    <p:sldId id="272" r:id="rId19"/>
    <p:sldId id="276" r:id="rId20"/>
    <p:sldId id="277" r:id="rId21"/>
    <p:sldId id="275" r:id="rId22"/>
    <p:sldId id="279" r:id="rId23"/>
    <p:sldId id="280" r:id="rId24"/>
    <p:sldId id="282" r:id="rId25"/>
    <p:sldId id="281" r:id="rId26"/>
    <p:sldId id="284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19F27-0474-4F17-B39B-49F282E3632B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1BDA1-C6D9-4FF1-968C-D9B93EA01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ernyshev@gosniias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g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3694415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483768" y="116632"/>
            <a:ext cx="3972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430" y="980728"/>
            <a:ext cx="85160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Научно-практическая конференция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по развитию беспилотных авиационных систем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2204864"/>
            <a:ext cx="341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г. Москва, 15-17 сентября 2016 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3789041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Технологическое обеспечение интеграции БВС в общее воздушное пространство - существующее состояние и перспективы внедрения в Российской Федерации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3717032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0" y="5013176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7544" y="5229200"/>
            <a:ext cx="42658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cs typeface="Calibri" pitchFamily="34" charset="0"/>
              </a:rPr>
              <a:t>Чернышев Юрий Петрович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ведущий инженер ФГУП «ГосНИИАС»</a:t>
            </a:r>
            <a:endParaRPr lang="ru-RU" sz="2000" dirty="0" smtClean="0">
              <a:solidFill>
                <a:srgbClr val="002060"/>
              </a:solidFill>
              <a:cs typeface="Calibri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cs typeface="Calibri" pitchFamily="34" charset="0"/>
                <a:hlinkClick r:id="rId3"/>
              </a:rPr>
              <a:t>chernyshev@gosniias.ru</a:t>
            </a:r>
            <a:endParaRPr lang="en-US" sz="2000" dirty="0" smtClean="0">
              <a:solidFill>
                <a:srgbClr val="002060"/>
              </a:solidFill>
              <a:cs typeface="Calibri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cs typeface="Calibri" pitchFamily="34" charset="0"/>
              </a:rPr>
              <a:t>(499)759-00-65</a:t>
            </a:r>
            <a:endParaRPr lang="ru-RU" sz="20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3671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АЗН-В 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</a:rPr>
              <a:t>VDL-4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и </a:t>
            </a:r>
            <a:r>
              <a:rPr lang="en-US" sz="2800" b="1" dirty="0" err="1" smtClean="0">
                <a:solidFill>
                  <a:srgbClr val="002060"/>
                </a:solidFill>
                <a:latin typeface="Calibri" pitchFamily="34" charset="0"/>
              </a:rPr>
              <a:t>самоорганизующ</a:t>
            </a:r>
            <a:r>
              <a:rPr lang="ru-RU" sz="2800" b="1" dirty="0" err="1" smtClean="0">
                <a:solidFill>
                  <a:srgbClr val="002060"/>
                </a:solidFill>
                <a:latin typeface="Calibri" pitchFamily="34" charset="0"/>
              </a:rPr>
              <a:t>ие</a:t>
            </a:r>
            <a:r>
              <a:rPr lang="en-US" sz="2800" b="1" dirty="0" err="1" smtClean="0">
                <a:solidFill>
                  <a:srgbClr val="002060"/>
                </a:solidFill>
                <a:latin typeface="Calibri" pitchFamily="34" charset="0"/>
              </a:rPr>
              <a:t>ся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itchFamily="34" charset="0"/>
              </a:rPr>
              <a:t>воздушн</a:t>
            </a:r>
            <a:r>
              <a:rPr lang="ru-RU" sz="2800" b="1" dirty="0" err="1" smtClean="0">
                <a:solidFill>
                  <a:srgbClr val="002060"/>
                </a:solidFill>
                <a:latin typeface="Calibri" pitchFamily="34" charset="0"/>
              </a:rPr>
              <a:t>ые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itchFamily="34" charset="0"/>
              </a:rPr>
              <a:t>сет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и (SOAN) на ее основе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1844824"/>
            <a:ext cx="8568952" cy="4679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69875" indent="-1873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АЗН-В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VDL-4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направлено на организацию полетов пользователями без наземной инфраструктуры и диспетчера, что актуально для России;</a:t>
            </a:r>
          </a:p>
          <a:p>
            <a:pPr marL="269875" indent="-1873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сертифицировано бортовое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оборудование АЗН-В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VDL-4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 для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«большой» авиации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;</a:t>
            </a:r>
          </a:p>
          <a:p>
            <a:pPr marL="269875" indent="-1873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разработано малогабаритное бортовое оборудование для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ВС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АОН и БВС; </a:t>
            </a:r>
          </a:p>
          <a:p>
            <a:pPr marL="269875" indent="-1873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завершается разработка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оборудования на 100% отечественной элементной базе,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реализующего сетевые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возможности, обеспечение </a:t>
            </a:r>
            <a:r>
              <a:rPr lang="ru-RU" sz="2000" dirty="0" err="1" smtClean="0">
                <a:solidFill>
                  <a:srgbClr val="002060"/>
                </a:solidFill>
                <a:latin typeface="Calibri" pitchFamily="34" charset="0"/>
              </a:rPr>
              <a:t>киберзащищенности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; </a:t>
            </a:r>
            <a:endParaRPr lang="ru-RU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269875" indent="-1873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реализация </a:t>
            </a:r>
            <a:r>
              <a:rPr lang="ru-RU" sz="2000" dirty="0" err="1" smtClean="0">
                <a:solidFill>
                  <a:srgbClr val="002060"/>
                </a:solidFill>
                <a:latin typeface="Calibri" pitchFamily="34" charset="0"/>
              </a:rPr>
              <a:t>коррелирующего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 устройства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для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высокоточного измерения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расстояния между 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абонентами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VDL-4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 – основа для создания систем предупреждения столкновения, локальных систем навигации и посадки;</a:t>
            </a:r>
            <a:endParaRPr lang="ru-RU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269875" indent="-1873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перспективным направлением является использование </a:t>
            </a:r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SOAN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 в целях обмена информацией между ВС и хранения данных на бортах других ВС, находящихся в зоне </a:t>
            </a:r>
            <a:r>
              <a:rPr lang="ru-RU" sz="2000" dirty="0" err="1" smtClean="0">
                <a:solidFill>
                  <a:srgbClr val="002060"/>
                </a:solidFill>
                <a:latin typeface="Calibri" pitchFamily="34" charset="0"/>
              </a:rPr>
              <a:t>радиовидимости</a:t>
            </a:r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 друг друга.</a:t>
            </a:r>
          </a:p>
          <a:p>
            <a:pPr>
              <a:spcBef>
                <a:spcPts val="0"/>
              </a:spcBef>
            </a:pP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1844824"/>
            <a:ext cx="8568952" cy="4679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87313" indent="-4763"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Летные эксперименты 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pPr marL="87313" indent="-4763"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ФГУП «ГосНИИАС» по организации полетов БВС на основе использования технологии АЗН-В режима 4 </a:t>
            </a:r>
            <a:r>
              <a:rPr lang="en-US" sz="3200" b="1" dirty="0" smtClean="0">
                <a:solidFill>
                  <a:srgbClr val="002060"/>
                </a:solidFill>
              </a:rPr>
              <a:t>(VDL-4)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1844824"/>
            <a:ext cx="8568952" cy="4679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95250" indent="-12700" algn="ctr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95250" indent="-12700" algn="ctr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95250" indent="-12700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Совместные полеты пилотируемых </a:t>
            </a:r>
          </a:p>
          <a:p>
            <a:pPr marL="95250" indent="-12700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и беспилотных воздушных судов в воздушном пространстве Российской Федерации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 smtClean="0">
              <a:solidFill>
                <a:srgbClr val="002060"/>
              </a:solidFill>
              <a:ea typeface="Calibri" pitchFamily="34" charset="0"/>
              <a:cs typeface="Calibri" pitchFamily="34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smtClean="0">
                <a:solidFill>
                  <a:srgbClr val="002060"/>
                </a:solidFill>
              </a:rPr>
              <a:t>С.-Петербург, 23-25 мая 2011 г.</a:t>
            </a:r>
          </a:p>
          <a:p>
            <a:pPr>
              <a:spcBef>
                <a:spcPts val="0"/>
              </a:spcBef>
            </a:pP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8" name="Заголовок 1"/>
          <p:cNvSpPr txBox="1">
            <a:spLocks/>
          </p:cNvSpPr>
          <p:nvPr/>
        </p:nvSpPr>
        <p:spPr bwMode="auto">
          <a:xfrm>
            <a:off x="6300192" y="908720"/>
            <a:ext cx="2382838" cy="7048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50800" dir="2400000" algn="ctr" rotWithShape="0">
              <a:schemeClr val="tx1">
                <a:alpha val="68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Эксперимент 1</a:t>
            </a:r>
            <a:endParaRPr lang="ru-RU" sz="2000" b="1" kern="0" dirty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908720"/>
            <a:ext cx="8568952" cy="5615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95250" indent="-12700" algn="ctr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95250" indent="-12700" algn="ctr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5196936" cy="3895678"/>
          </a:xfrm>
          <a:prstGeom prst="ellipse">
            <a:avLst/>
          </a:prstGeom>
          <a:ln w="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27584" y="3212976"/>
            <a:ext cx="1371884" cy="323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 АС-5М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3168352" cy="21592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043608" y="3861048"/>
            <a:ext cx="1085677" cy="4502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800" dirty="0" smtClean="0">
                <a:solidFill>
                  <a:srgbClr val="002060"/>
                </a:solidFill>
                <a:effectLst/>
              </a:rPr>
              <a:t>ВС Ми-8</a:t>
            </a:r>
            <a:endParaRPr lang="ru-RU" sz="1800" dirty="0">
              <a:solidFill>
                <a:srgbClr val="002060"/>
              </a:solidFill>
              <a:effectLst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7236296" y="3140968"/>
            <a:ext cx="1611259" cy="364902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>
              <a:defRPr/>
            </a:pPr>
            <a:r>
              <a:rPr lang="ru-RU" sz="1800" dirty="0" smtClean="0">
                <a:solidFill>
                  <a:srgbClr val="002060"/>
                </a:solidFill>
                <a:effectLst/>
              </a:rPr>
              <a:t>БВС «Дозор»</a:t>
            </a:r>
            <a:endParaRPr lang="ru-RU" sz="18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40768"/>
            <a:ext cx="271135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2895901" cy="217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7164288" y="3861048"/>
            <a:ext cx="1566634" cy="318964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ru-RU" sz="3200" dirty="0" smtClean="0">
                <a:solidFill>
                  <a:srgbClr val="002060"/>
                </a:solidFill>
                <a:effectLst/>
              </a:rPr>
              <a:t>БВС «</a:t>
            </a:r>
            <a:r>
              <a:rPr lang="en-US" sz="3200" dirty="0" smtClean="0">
                <a:solidFill>
                  <a:srgbClr val="002060"/>
                </a:solidFill>
                <a:effectLst/>
              </a:rPr>
              <a:t>ZALA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»</a:t>
            </a: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3939481" cy="55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808312" cy="186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43608" y="548680"/>
            <a:ext cx="7424080" cy="847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Индикация местоположения БВС в кабине Ми-8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70936"/>
            <a:ext cx="6912768" cy="459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Picture 2" descr="D:\Source_Siverski\play_207_2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7101823" cy="500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15616" y="548680"/>
            <a:ext cx="7128792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Индикация АЗН-В на рабочем месте РП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1844824"/>
            <a:ext cx="8568952" cy="4679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95250" indent="-12700" algn="ctr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95250" indent="-12700" algn="ctr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95250" indent="-1270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rbel" pitchFamily="34" charset="0"/>
                <a:ea typeface="Calibri" pitchFamily="34" charset="0"/>
                <a:cs typeface="Calibri" pitchFamily="34" charset="0"/>
              </a:rPr>
              <a:t>Исследования  по определению </a:t>
            </a:r>
          </a:p>
          <a:p>
            <a:pPr marL="95250" indent="-1270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rbel" pitchFamily="34" charset="0"/>
                <a:ea typeface="Calibri" pitchFamily="34" charset="0"/>
                <a:cs typeface="Calibri" pitchFamily="34" charset="0"/>
              </a:rPr>
              <a:t>характеристик АЗН-В </a:t>
            </a:r>
            <a:r>
              <a:rPr lang="en-US" sz="2800" b="1" dirty="0" smtClean="0">
                <a:solidFill>
                  <a:srgbClr val="002060"/>
                </a:solidFill>
                <a:latin typeface="Corbel" pitchFamily="34" charset="0"/>
                <a:ea typeface="Calibri" pitchFamily="34" charset="0"/>
                <a:cs typeface="Calibri" pitchFamily="34" charset="0"/>
              </a:rPr>
              <a:t>VDL-</a:t>
            </a:r>
            <a:r>
              <a:rPr lang="ru-RU" sz="2800" b="1" dirty="0" smtClean="0">
                <a:solidFill>
                  <a:srgbClr val="002060"/>
                </a:solidFill>
                <a:latin typeface="Corbel" pitchFamily="34" charset="0"/>
                <a:ea typeface="Calibri" pitchFamily="34" charset="0"/>
                <a:cs typeface="Calibri" pitchFamily="34" charset="0"/>
              </a:rPr>
              <a:t>4  </a:t>
            </a:r>
          </a:p>
          <a:p>
            <a:pPr marL="95250" indent="-1270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orbel" pitchFamily="34" charset="0"/>
                <a:ea typeface="Calibri" pitchFamily="34" charset="0"/>
                <a:cs typeface="Calibri" pitchFamily="34" charset="0"/>
              </a:rPr>
              <a:t>на БВС «ПТЕРО» и пилотируемом ВС</a:t>
            </a:r>
          </a:p>
          <a:p>
            <a:pPr marL="95250" indent="-12700" algn="ctr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Corbel" pitchFamily="34" charset="0"/>
                <a:ea typeface="Calibri" pitchFamily="34" charset="0"/>
                <a:cs typeface="Calibri" pitchFamily="34" charset="0"/>
              </a:rPr>
              <a:t>Аэродром </a:t>
            </a:r>
            <a:r>
              <a:rPr lang="ru-RU" sz="2800" i="1" dirty="0" err="1" smtClean="0">
                <a:solidFill>
                  <a:srgbClr val="002060"/>
                </a:solidFill>
                <a:latin typeface="Corbel" pitchFamily="34" charset="0"/>
                <a:ea typeface="Calibri" pitchFamily="34" charset="0"/>
                <a:cs typeface="Calibri" pitchFamily="34" charset="0"/>
              </a:rPr>
              <a:t>Лыткино</a:t>
            </a:r>
            <a:r>
              <a:rPr lang="ru-RU" sz="2800" i="1" dirty="0" smtClean="0">
                <a:solidFill>
                  <a:srgbClr val="002060"/>
                </a:solidFill>
                <a:latin typeface="Corbel" pitchFamily="34" charset="0"/>
                <a:ea typeface="Calibri" pitchFamily="34" charset="0"/>
                <a:cs typeface="Calibri" pitchFamily="34" charset="0"/>
              </a:rPr>
              <a:t>, 16-17 июня 2014 г.</a:t>
            </a:r>
            <a:endParaRPr lang="ru-RU" sz="2800" i="1" dirty="0" smtClean="0">
              <a:solidFill>
                <a:srgbClr val="002060"/>
              </a:solidFill>
              <a:latin typeface="Corbel" pitchFamily="34" charset="0"/>
            </a:endParaRPr>
          </a:p>
          <a:p>
            <a:pPr>
              <a:spcBef>
                <a:spcPts val="0"/>
              </a:spcBef>
            </a:pP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8" name="Заголовок 1"/>
          <p:cNvSpPr txBox="1">
            <a:spLocks/>
          </p:cNvSpPr>
          <p:nvPr/>
        </p:nvSpPr>
        <p:spPr bwMode="auto">
          <a:xfrm>
            <a:off x="6300192" y="908720"/>
            <a:ext cx="2382838" cy="7048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50800" dir="2400000" algn="ctr" rotWithShape="0">
              <a:schemeClr val="tx1">
                <a:alpha val="68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Эксперимент 2</a:t>
            </a:r>
            <a:endParaRPr lang="ru-RU" sz="2000" b="1" kern="0" dirty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15528" y="706686"/>
            <a:ext cx="749808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БВС «ПТЕРО» с оборудованием АЗН-В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" name="Рисунок 6" descr="C:\Users\chernyshev.NIIAS\Documents\Разное\Фото, видео\Лыткино 16-18.06.2014\IMG_4132.JPG"/>
          <p:cNvPicPr/>
          <p:nvPr/>
        </p:nvPicPr>
        <p:blipFill>
          <a:blip r:embed="rId3" cstate="print"/>
          <a:srcRect l="31321" t="10948" r="4080" b="21316"/>
          <a:stretch>
            <a:fillRect/>
          </a:stretch>
        </p:blipFill>
        <p:spPr bwMode="auto">
          <a:xfrm>
            <a:off x="4860032" y="1556792"/>
            <a:ext cx="36724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chernyshev.NIIAS\Documents\Разное\Фото, видео\Лыткино 16-18.06.2014\IMG_4147.JPG"/>
          <p:cNvPicPr/>
          <p:nvPr/>
        </p:nvPicPr>
        <p:blipFill>
          <a:blip r:embed="rId4" cstate="print"/>
          <a:srcRect l="7813" t="27241" r="7812" b="10707"/>
          <a:stretch>
            <a:fillRect/>
          </a:stretch>
        </p:blipFill>
        <p:spPr bwMode="auto">
          <a:xfrm>
            <a:off x="539552" y="4365104"/>
            <a:ext cx="396044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 descr="C:\Users\chernyshev.NIIAS\Documents\Разное\Фото, видео\Лыткино 16-18.06.2014\IMG_4151.JPG"/>
          <p:cNvPicPr>
            <a:picLocks/>
          </p:cNvPicPr>
          <p:nvPr/>
        </p:nvPicPr>
        <p:blipFill>
          <a:blip r:embed="rId5" cstate="print"/>
          <a:srcRect t="9475"/>
          <a:stretch>
            <a:fillRect/>
          </a:stretch>
        </p:blipFill>
        <p:spPr bwMode="auto">
          <a:xfrm>
            <a:off x="539552" y="1556792"/>
            <a:ext cx="4002410" cy="263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5292080" y="4437112"/>
            <a:ext cx="2016224" cy="936104"/>
          </a:xfrm>
          <a:prstGeom prst="wedgeRoundRectCallout">
            <a:avLst>
              <a:gd name="adj1" fmla="val 30515"/>
              <a:gd name="adj2" fmla="val -17825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Оборудование </a:t>
            </a:r>
            <a:r>
              <a:rPr lang="ru-RU" dirty="0" smtClean="0">
                <a:solidFill>
                  <a:srgbClr val="002060"/>
                </a:solidFill>
              </a:rPr>
              <a:t>АЗН-В </a:t>
            </a:r>
            <a:r>
              <a:rPr lang="en-US" dirty="0" smtClean="0">
                <a:solidFill>
                  <a:srgbClr val="002060"/>
                </a:solidFill>
              </a:rPr>
              <a:t>VDL-4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292080" y="5661248"/>
            <a:ext cx="2088232" cy="864096"/>
          </a:xfrm>
          <a:prstGeom prst="wedgeRoundRectCallout">
            <a:avLst>
              <a:gd name="adj1" fmla="val -161505"/>
              <a:gd name="adj2" fmla="val -7486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СДП БАС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03560" y="620688"/>
            <a:ext cx="7498080" cy="868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Пилотируемое ВС, оснащенное АЗН-В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" name="Содержимое 3" descr="C:\Users\chernyshev.NIIAS\Documents\Разное\Фото, видео\Лыткино 16-18.06.2014\Осипчук фото\IMG_0759.JPG"/>
          <p:cNvPicPr>
            <a:picLocks/>
          </p:cNvPicPr>
          <p:nvPr/>
        </p:nvPicPr>
        <p:blipFill>
          <a:blip r:embed="rId3" cstate="print"/>
          <a:srcRect l="52391" t="33087" r="14002" b="38756"/>
          <a:stretch>
            <a:fillRect/>
          </a:stretch>
        </p:blipFill>
        <p:spPr bwMode="auto">
          <a:xfrm>
            <a:off x="899592" y="1484784"/>
            <a:ext cx="367240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chernyshev.NIIAS\Documents\Разное\Фото, видео\Лыткино 16-18.06.2014\IMG_4072.JPG"/>
          <p:cNvPicPr/>
          <p:nvPr/>
        </p:nvPicPr>
        <p:blipFill>
          <a:blip r:embed="rId4" cstate="print"/>
          <a:srcRect l="9715" r="2848" b="12074"/>
          <a:stretch>
            <a:fillRect/>
          </a:stretch>
        </p:blipFill>
        <p:spPr bwMode="auto">
          <a:xfrm>
            <a:off x="899592" y="4293096"/>
            <a:ext cx="367240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5148064" y="5445224"/>
            <a:ext cx="2232248" cy="936104"/>
          </a:xfrm>
          <a:prstGeom prst="wedgeRoundRectCallout">
            <a:avLst>
              <a:gd name="adj1" fmla="val -169715"/>
              <a:gd name="adj2" fmla="val -824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УКВ-антенна АЗН-В</a:t>
            </a:r>
            <a:r>
              <a:rPr lang="en-US" dirty="0" smtClean="0">
                <a:solidFill>
                  <a:srgbClr val="002060"/>
                </a:solidFill>
              </a:rPr>
              <a:t> VDL-4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86904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5004048" y="4293096"/>
            <a:ext cx="3096344" cy="936104"/>
          </a:xfrm>
          <a:prstGeom prst="wedgeRoundRectCallout">
            <a:avLst>
              <a:gd name="adj1" fmla="val 5007"/>
              <a:gd name="adj2" fmla="val -1182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Беспроводной наколенный планшет пилота для индикации АЗН-В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8" name="Заголовок 2"/>
          <p:cNvSpPr txBox="1">
            <a:spLocks/>
          </p:cNvSpPr>
          <p:nvPr/>
        </p:nvSpPr>
        <p:spPr>
          <a:xfrm>
            <a:off x="395536" y="692695"/>
            <a:ext cx="7704856" cy="760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Малогабаритный мобильный наземный комплект АЗН-В (ММНК) 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9" name="Содержимое 3" descr="C:\Users\chernyshev.NIIAS\Documents\Разное\Фото, видео\Лыткино 16-18.06.2014\IMG_4088.JPG"/>
          <p:cNvPicPr>
            <a:picLocks/>
          </p:cNvPicPr>
          <p:nvPr/>
        </p:nvPicPr>
        <p:blipFill>
          <a:blip r:embed="rId3" cstate="print"/>
          <a:srcRect l="15462" t="15862" r="16447" b="11559"/>
          <a:stretch>
            <a:fillRect/>
          </a:stretch>
        </p:blipFill>
        <p:spPr>
          <a:xfrm>
            <a:off x="3851920" y="3429000"/>
            <a:ext cx="4680520" cy="316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4" descr="C:\Users\chernyshev.NIIAS\Documents\Разное\Фото, видео\Лыткино 16-18.06.2014\IMG_4081.JPG"/>
          <p:cNvPicPr>
            <a:picLocks noChangeAspect="1" noChangeArrowheads="1"/>
          </p:cNvPicPr>
          <p:nvPr/>
        </p:nvPicPr>
        <p:blipFill>
          <a:blip r:embed="rId4" cstate="print"/>
          <a:srcRect l="7672" t="45853" r="11610" b="16742"/>
          <a:stretch>
            <a:fillRect/>
          </a:stretch>
        </p:blipFill>
        <p:spPr bwMode="auto">
          <a:xfrm>
            <a:off x="395536" y="1556792"/>
            <a:ext cx="3887788" cy="280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4572000" y="1556792"/>
            <a:ext cx="1944216" cy="792162"/>
          </a:xfrm>
          <a:prstGeom prst="wedgeRoundRectCallout">
            <a:avLst>
              <a:gd name="adj1" fmla="val -143965"/>
              <a:gd name="adj2" fmla="val 10208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УКВ-антенна АЗН-В </a:t>
            </a:r>
            <a:r>
              <a:rPr lang="en-US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VDL-4</a:t>
            </a:r>
            <a:endParaRPr lang="ru-RU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467544" y="4653136"/>
            <a:ext cx="2304256" cy="791716"/>
          </a:xfrm>
          <a:prstGeom prst="wedgeRoundRectCallout">
            <a:avLst>
              <a:gd name="adj1" fmla="val 114813"/>
              <a:gd name="adj2" fmla="val 152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Радиостанция АЗН-В </a:t>
            </a:r>
            <a:r>
              <a:rPr lang="ru-RU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«Пульсар-М»</a:t>
            </a: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467544" y="5877272"/>
            <a:ext cx="3023021" cy="719137"/>
          </a:xfrm>
          <a:prstGeom prst="wedgeRoundRectCallout">
            <a:avLst>
              <a:gd name="adj1" fmla="val 87714"/>
              <a:gd name="adj2" fmla="val -873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Блок питания </a:t>
            </a:r>
            <a:r>
              <a:rPr lang="ru-RU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радиостанции «Пульсар-М</a:t>
            </a:r>
            <a:r>
              <a:rPr lang="ru-RU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</a:t>
            </a: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6084168" y="2492896"/>
            <a:ext cx="2231951" cy="863600"/>
          </a:xfrm>
          <a:prstGeom prst="wedgeRoundRectCallout">
            <a:avLst>
              <a:gd name="adj1" fmla="val -35212"/>
              <a:gd name="adj2" fmla="val 150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Устройство </a:t>
            </a:r>
            <a:r>
              <a:rPr lang="ru-RU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индикации АЗН-В (ноутбук)</a:t>
            </a:r>
            <a:endParaRPr lang="ru-RU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5" name="Овал 9"/>
          <p:cNvSpPr>
            <a:spLocks noChangeArrowheads="1"/>
          </p:cNvSpPr>
          <p:nvPr/>
        </p:nvSpPr>
        <p:spPr bwMode="auto">
          <a:xfrm>
            <a:off x="2195736" y="1916832"/>
            <a:ext cx="1123950" cy="1762125"/>
          </a:xfrm>
          <a:prstGeom prst="ellipse">
            <a:avLst/>
          </a:prstGeom>
          <a:noFill/>
          <a:ln w="12700" algn="ctr">
            <a:solidFill>
              <a:srgbClr val="FF0000"/>
            </a:solidFill>
            <a:prstDash val="sysDot"/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36712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Где и как летать БВС?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1340768"/>
            <a:ext cx="8568952" cy="518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Первый вариант -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выделенное воздушное пространство,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нормативно-правовая база для его использования в Российской Федерации существует (ФП ИВП); УВД не участвует в организации воздушного движения в выделенном ВП; вся ответственность за организацию воздушного движения, а также за возможный ущерб возлагается на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эксплуатантов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БАС.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Использовать выделенное воздушное пространство крайне нерентабельно. Учитывая сроки получения разрешений,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эксплуатанты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БАС теряют конкурентные преимущества.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вариант -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совместные полеты БВС и пилотируемых ВС в общем воздушном пространстве.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Интеграция БВС в общее воздушное пространство – единственный практический выход, общая задача Минтранса России, промышленности, разработчиков и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эксплуатантов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БАС.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Над этой актуальной задачей работают во всем мире, включая Российскую Федерацию.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8" name="Заголовок 2"/>
          <p:cNvSpPr txBox="1">
            <a:spLocks/>
          </p:cNvSpPr>
          <p:nvPr/>
        </p:nvSpPr>
        <p:spPr>
          <a:xfrm>
            <a:off x="683568" y="836712"/>
            <a:ext cx="7992888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Информация АЗН-В на индикаторе ММНК</a:t>
            </a:r>
          </a:p>
        </p:txBody>
      </p:sp>
      <p:pic>
        <p:nvPicPr>
          <p:cNvPr id="19" name="Содержимое 3" descr="C:\Users\chernyshev.NIIAS\Documents\Разное\Фото, видео\Лыткино 16-18.06.2014\IMG_442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27584" y="1557338"/>
            <a:ext cx="6924675" cy="4611687"/>
          </a:xfrm>
          <a:prstGeom prst="rect">
            <a:avLst/>
          </a:prstGeom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694234" y="3505200"/>
            <a:ext cx="1512887" cy="647700"/>
          </a:xfrm>
          <a:prstGeom prst="wedgeRoundRectCallout">
            <a:avLst>
              <a:gd name="adj1" fmla="val 105702"/>
              <a:gd name="adj2" fmla="val 905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Отметка </a:t>
            </a:r>
            <a:r>
              <a:rPr lang="ru-RU" sz="140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ВС</a:t>
            </a:r>
            <a:endParaRPr lang="ru-RU" sz="1400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1846759" y="2281238"/>
            <a:ext cx="1368425" cy="647700"/>
          </a:xfrm>
          <a:prstGeom prst="wedgeRoundRectCallout">
            <a:avLst>
              <a:gd name="adj1" fmla="val 116019"/>
              <a:gd name="adj2" fmla="val 1576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Отметка БВС «ПТЕРО</a:t>
            </a:r>
            <a:r>
              <a:rPr lang="ru-RU" sz="140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</a:t>
            </a:r>
            <a:endParaRPr lang="ru-RU" sz="1400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3863206" y="5305400"/>
            <a:ext cx="1657350" cy="647700"/>
          </a:xfrm>
          <a:prstGeom prst="wedgeRoundRectCallout">
            <a:avLst>
              <a:gd name="adj1" fmla="val -59257"/>
              <a:gd name="adj2" fmla="val -1915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Отметка  </a:t>
            </a:r>
            <a:r>
              <a:rPr lang="ru-RU" sz="140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ММНК</a:t>
            </a:r>
            <a:endParaRPr lang="ru-RU" sz="1400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6887071" y="4800600"/>
            <a:ext cx="1584325" cy="936625"/>
          </a:xfrm>
          <a:prstGeom prst="wedgeRoundRectCallout">
            <a:avLst>
              <a:gd name="adj1" fmla="val -56371"/>
              <a:gd name="adj2" fmla="val -1037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Подробная информация о воздушном судне</a:t>
            </a: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5447209" y="1704975"/>
            <a:ext cx="1944687" cy="863600"/>
          </a:xfrm>
          <a:prstGeom prst="wedgeRoundRectCallout">
            <a:avLst>
              <a:gd name="adj1" fmla="val -101472"/>
              <a:gd name="adj2" fmla="val 13097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Формуляр с  идентификатором</a:t>
            </a:r>
            <a:r>
              <a:rPr lang="en-US" sz="1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ВС и  превышением (</a:t>
            </a:r>
            <a:r>
              <a:rPr lang="en-US" sz="1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∆H</a:t>
            </a:r>
            <a:r>
              <a:rPr lang="ru-RU" sz="1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r>
              <a:rPr lang="en-US" sz="1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8" name="Заголовок 2"/>
          <p:cNvSpPr txBox="1">
            <a:spLocks/>
          </p:cNvSpPr>
          <p:nvPr/>
        </p:nvSpPr>
        <p:spPr>
          <a:xfrm>
            <a:off x="683568" y="706686"/>
            <a:ext cx="78488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Индикация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АЗН-В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на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планшете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пилота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9" name="Содержимое 3" descr="C:\Users\chernyshev.NIIAS\Documents\Разное\Фото, видео\Лыткино 16-18.06.2014\IMG_4413.JPG"/>
          <p:cNvPicPr>
            <a:picLocks/>
          </p:cNvPicPr>
          <p:nvPr/>
        </p:nvPicPr>
        <p:blipFill>
          <a:blip r:embed="rId3" cstate="print"/>
          <a:srcRect b="13800"/>
          <a:stretch>
            <a:fillRect/>
          </a:stretch>
        </p:blipFill>
        <p:spPr>
          <a:xfrm>
            <a:off x="755576" y="1916832"/>
            <a:ext cx="7685087" cy="4468812"/>
          </a:xfrm>
          <a:prstGeom prst="rect">
            <a:avLst/>
          </a:prstGeom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6588165" y="2348161"/>
            <a:ext cx="1511300" cy="792162"/>
          </a:xfrm>
          <a:prstGeom prst="wedgeRoundRectCallout">
            <a:avLst>
              <a:gd name="adj1" fmla="val -115454"/>
              <a:gd name="adj2" fmla="val 1063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Отметка </a:t>
            </a:r>
            <a:r>
              <a:rPr lang="ru-RU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БВС </a:t>
            </a:r>
            <a:r>
              <a:rPr lang="ru-RU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</a:t>
            </a:r>
            <a:r>
              <a:rPr lang="ru-RU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Птеро</a:t>
            </a:r>
            <a:r>
              <a:rPr lang="ru-RU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</a:t>
            </a:r>
            <a:endParaRPr lang="ru-RU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1043608" y="5229200"/>
            <a:ext cx="2287959" cy="865187"/>
          </a:xfrm>
          <a:prstGeom prst="wedgeRoundRectCallout">
            <a:avLst>
              <a:gd name="adj1" fmla="val 86953"/>
              <a:gd name="adj2" fmla="val -1299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Собственное местоположение </a:t>
            </a:r>
            <a:r>
              <a:rPr lang="ru-RU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ВС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6659885" y="4797673"/>
            <a:ext cx="1872555" cy="863575"/>
          </a:xfrm>
          <a:prstGeom prst="wedgeRoundRectCallout">
            <a:avLst>
              <a:gd name="adj1" fmla="val -146189"/>
              <a:gd name="adj2" fmla="val -1295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Текущее значение </a:t>
            </a:r>
            <a:r>
              <a:rPr lang="ru-RU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дальности</a:t>
            </a:r>
            <a:endParaRPr lang="ru-RU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611560" y="692695"/>
            <a:ext cx="7992888" cy="580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itchFamily="34" charset="0"/>
                <a:cs typeface="Calibri" pitchFamily="34" charset="0"/>
              </a:rPr>
              <a:t>Совместные полеты пилотируемого ВС и БВС</a:t>
            </a:r>
          </a:p>
        </p:txBody>
      </p:sp>
      <p:pic>
        <p:nvPicPr>
          <p:cNvPr id="7" name="Содержимое 5"/>
          <p:cNvPicPr>
            <a:picLocks/>
          </p:cNvPicPr>
          <p:nvPr/>
        </p:nvPicPr>
        <p:blipFill>
          <a:blip r:embed="rId3" cstate="print"/>
          <a:srcRect l="21152" t="26245" r="10085" b="10014"/>
          <a:stretch>
            <a:fillRect/>
          </a:stretch>
        </p:blipFill>
        <p:spPr>
          <a:xfrm>
            <a:off x="971600" y="1340768"/>
            <a:ext cx="5258693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799590" y="2780927"/>
            <a:ext cx="1516826" cy="648073"/>
          </a:xfrm>
          <a:prstGeom prst="wedgeRoundRectCallout">
            <a:avLst>
              <a:gd name="adj1" fmla="val -129647"/>
              <a:gd name="adj2" fmla="val -140309"/>
              <a:gd name="adj3" fmla="val 16667"/>
            </a:avLst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БВС «</a:t>
            </a:r>
            <a:r>
              <a:rPr lang="ru-RU" b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Птеро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</a:t>
            </a:r>
          </a:p>
        </p:txBody>
      </p:sp>
      <p:pic>
        <p:nvPicPr>
          <p:cNvPr id="9" name="Содержимое 9"/>
          <p:cNvPicPr>
            <a:picLocks/>
          </p:cNvPicPr>
          <p:nvPr/>
        </p:nvPicPr>
        <p:blipFill>
          <a:blip r:embed="rId4" cstate="print"/>
          <a:srcRect l="12836" t="1830" r="12697" b="8415"/>
          <a:stretch>
            <a:fillRect/>
          </a:stretch>
        </p:blipFill>
        <p:spPr bwMode="auto">
          <a:xfrm>
            <a:off x="4427984" y="3789040"/>
            <a:ext cx="417646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вал 5"/>
          <p:cNvSpPr>
            <a:spLocks noChangeArrowheads="1"/>
          </p:cNvSpPr>
          <p:nvPr/>
        </p:nvSpPr>
        <p:spPr bwMode="auto">
          <a:xfrm>
            <a:off x="5054994" y="1772815"/>
            <a:ext cx="930129" cy="833615"/>
          </a:xfrm>
          <a:prstGeom prst="ellipse">
            <a:avLst/>
          </a:prstGeom>
          <a:noFill/>
          <a:ln w="12700" algn="ctr">
            <a:solidFill>
              <a:srgbClr val="FF0000"/>
            </a:solidFill>
            <a:prstDash val="sysDot"/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2" name="Овал 7"/>
          <p:cNvSpPr>
            <a:spLocks noChangeArrowheads="1"/>
          </p:cNvSpPr>
          <p:nvPr/>
        </p:nvSpPr>
        <p:spPr bwMode="auto">
          <a:xfrm>
            <a:off x="7020272" y="4365104"/>
            <a:ext cx="930129" cy="936104"/>
          </a:xfrm>
          <a:prstGeom prst="ellipse">
            <a:avLst/>
          </a:prstGeom>
          <a:noFill/>
          <a:ln w="12700" algn="ctr">
            <a:solidFill>
              <a:srgbClr val="FF0000"/>
            </a:solidFill>
            <a:prstDash val="sysDot"/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13" name="Рисунок 12" descr="C:\Users\chernyshev.NIIAS\Documents\Разное\Фото, видео\Лыткино 16-18.06.2014\IMG_4438.JPG"/>
          <p:cNvPicPr/>
          <p:nvPr/>
        </p:nvPicPr>
        <p:blipFill>
          <a:blip r:embed="rId5" cstate="print"/>
          <a:srcRect r="6262" b="5432"/>
          <a:stretch>
            <a:fillRect/>
          </a:stretch>
        </p:blipFill>
        <p:spPr bwMode="auto">
          <a:xfrm>
            <a:off x="870530" y="4365103"/>
            <a:ext cx="3413437" cy="225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8485" y="5164868"/>
            <a:ext cx="942170" cy="87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1484784"/>
            <a:ext cx="7776864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Взаимодействие пилотируемых  ВС, БВС, привлекаемых средств в интересах ЕС АКПС</a:t>
            </a:r>
            <a:b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аэродом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Алферьево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13-16 октября 2014 г.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7" name="Содержимое 3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9592" y="2852936"/>
            <a:ext cx="7344816" cy="3741365"/>
          </a:xfrm>
          <a:prstGeom prst="rect">
            <a:avLst/>
          </a:prstGeom>
        </p:spPr>
      </p:pic>
      <p:sp useBgFill="1">
        <p:nvSpPr>
          <p:cNvPr id="8" name="Заголовок 1"/>
          <p:cNvSpPr txBox="1">
            <a:spLocks/>
          </p:cNvSpPr>
          <p:nvPr/>
        </p:nvSpPr>
        <p:spPr bwMode="auto">
          <a:xfrm>
            <a:off x="6012160" y="692696"/>
            <a:ext cx="2382838" cy="7048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50800" dir="2400000" algn="ctr" rotWithShape="0">
              <a:schemeClr val="tx1">
                <a:alpha val="68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Эксперимент 3</a:t>
            </a:r>
            <a:endParaRPr lang="ru-RU" sz="2000" b="1" kern="0" dirty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706686"/>
            <a:ext cx="77460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Совмещенный пункт управления полетами и руководства экспериментом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" name="Picture 2" descr="C:\Users\chernyshev.NIIAS\Desktop\Алферьево\0.JPG"/>
          <p:cNvPicPr>
            <a:picLocks noChangeAspect="1" noChangeArrowheads="1"/>
          </p:cNvPicPr>
          <p:nvPr/>
        </p:nvPicPr>
        <p:blipFill>
          <a:blip r:embed="rId3" cstate="print"/>
          <a:srcRect l="13043" t="13043"/>
          <a:stretch>
            <a:fillRect/>
          </a:stretch>
        </p:blipFill>
        <p:spPr>
          <a:xfrm>
            <a:off x="539552" y="2348880"/>
            <a:ext cx="5616625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C:\Users\chernyshev.NIIAS\Desktop\Алферьево\0-1.JPG"/>
          <p:cNvPicPr>
            <a:picLocks noChangeAspect="1" noChangeArrowheads="1"/>
          </p:cNvPicPr>
          <p:nvPr/>
        </p:nvPicPr>
        <p:blipFill>
          <a:blip r:embed="rId4" cstate="print"/>
          <a:srcRect t="19749" r="15385"/>
          <a:stretch>
            <a:fillRect/>
          </a:stretch>
        </p:blipFill>
        <p:spPr bwMode="auto">
          <a:xfrm>
            <a:off x="5436096" y="4509120"/>
            <a:ext cx="3024188" cy="195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7" descr="C:\Users\chernyshev.NIIAS\Desktop\Алферьево\0-2.JPG"/>
          <p:cNvPicPr>
            <a:picLocks noChangeAspect="1" noChangeArrowheads="1"/>
          </p:cNvPicPr>
          <p:nvPr/>
        </p:nvPicPr>
        <p:blipFill>
          <a:blip r:embed="rId5" cstate="print"/>
          <a:srcRect l="15909" b="3448"/>
          <a:stretch>
            <a:fillRect/>
          </a:stretch>
        </p:blipFill>
        <p:spPr bwMode="auto">
          <a:xfrm>
            <a:off x="5508104" y="2060848"/>
            <a:ext cx="2952750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692696"/>
            <a:ext cx="7126877" cy="100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Поисково-спасательный самолет АН-2, оснащенный оборудованием АЗН-В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Содержимое 3" descr="C:\Users\chernyshev.NIIAS\Desktop\Алферьево\1.JPG"/>
          <p:cNvPicPr>
            <a:picLocks/>
          </p:cNvPicPr>
          <p:nvPr/>
        </p:nvPicPr>
        <p:blipFill>
          <a:blip r:embed="rId3" cstate="print"/>
          <a:srcRect t="7214"/>
          <a:stretch>
            <a:fillRect/>
          </a:stretch>
        </p:blipFill>
        <p:spPr>
          <a:xfrm>
            <a:off x="2267744" y="1772816"/>
            <a:ext cx="403244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4" descr="C:\Users\chernyshev.NIIAS\Desktop\Алферьево\1-1.JPG"/>
          <p:cNvPicPr>
            <a:picLocks noChangeAspect="1" noChangeArrowheads="1"/>
          </p:cNvPicPr>
          <p:nvPr/>
        </p:nvPicPr>
        <p:blipFill>
          <a:blip r:embed="rId4" cstate="print"/>
          <a:srcRect l="5853" t="5923" r="10619" b="7289"/>
          <a:stretch>
            <a:fillRect/>
          </a:stretch>
        </p:blipFill>
        <p:spPr bwMode="auto">
          <a:xfrm>
            <a:off x="1187624" y="3933056"/>
            <a:ext cx="334445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5" descr="C:\Users\chernyshev.NIIAS\Desktop\Алферьево\1-2.JPG"/>
          <p:cNvPicPr>
            <a:picLocks noChangeAspect="1" noChangeArrowheads="1"/>
          </p:cNvPicPr>
          <p:nvPr/>
        </p:nvPicPr>
        <p:blipFill>
          <a:blip r:embed="rId5" cstate="print"/>
          <a:srcRect l="13734" t="14285" r="3333" b="1190"/>
          <a:stretch>
            <a:fillRect/>
          </a:stretch>
        </p:blipFill>
        <p:spPr bwMode="auto">
          <a:xfrm>
            <a:off x="5148064" y="3789040"/>
            <a:ext cx="3495402" cy="237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43608" y="548680"/>
            <a:ext cx="7250384" cy="661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Поисковая БАС-В на основе БВС-В «Ворон»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chernyshev.NIIAS\Desktop\Алферьево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97327" y="1196752"/>
            <a:ext cx="3247503" cy="2376264"/>
          </a:xfrm>
          <a:prstGeom prst="rect">
            <a:avLst/>
          </a:prstGeom>
        </p:spPr>
      </p:pic>
      <p:pic>
        <p:nvPicPr>
          <p:cNvPr id="8" name="Рисунок 7" descr="C:\Users\chernyshev.NIIAS\Desktop\Алферьево\4.JPG"/>
          <p:cNvPicPr>
            <a:picLocks noChangeAspect="1" noChangeArrowheads="1"/>
          </p:cNvPicPr>
          <p:nvPr/>
        </p:nvPicPr>
        <p:blipFill>
          <a:blip r:embed="rId4" cstate="print"/>
          <a:srcRect l="14131" t="24902" r="17989" b="5194"/>
          <a:stretch>
            <a:fillRect/>
          </a:stretch>
        </p:blipFill>
        <p:spPr bwMode="auto">
          <a:xfrm>
            <a:off x="1043608" y="1196752"/>
            <a:ext cx="345951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chernyshev.NIIAS\Desktop\Алферьево\3.JPG"/>
          <p:cNvPicPr>
            <a:picLocks noChangeAspect="1" noChangeArrowheads="1"/>
          </p:cNvPicPr>
          <p:nvPr/>
        </p:nvPicPr>
        <p:blipFill>
          <a:blip r:embed="rId5" cstate="print"/>
          <a:srcRect t="12665" r="20210" b="11345"/>
          <a:stretch>
            <a:fillRect/>
          </a:stretch>
        </p:blipFill>
        <p:spPr bwMode="auto">
          <a:xfrm>
            <a:off x="1043608" y="3789040"/>
            <a:ext cx="372923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7" descr="C:\Users\chernyshev.NIIAS\Desktop\Алферьево\4-2.JPG"/>
          <p:cNvPicPr>
            <a:picLocks/>
          </p:cNvPicPr>
          <p:nvPr/>
        </p:nvPicPr>
        <p:blipFill>
          <a:blip r:embed="rId6" cstate="print"/>
          <a:srcRect l="16949" t="8835" r="6343" b="9813"/>
          <a:stretch>
            <a:fillRect/>
          </a:stretch>
        </p:blipFill>
        <p:spPr bwMode="auto">
          <a:xfrm>
            <a:off x="5292080" y="4653136"/>
            <a:ext cx="30289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5292080" y="3717032"/>
            <a:ext cx="31051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 kern="0" dirty="0">
              <a:solidFill>
                <a:schemeClr val="accent1">
                  <a:lumMod val="75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364088" y="3717032"/>
            <a:ext cx="2736304" cy="900680"/>
          </a:xfrm>
          <a:prstGeom prst="wedgeRoundRectCallout">
            <a:avLst>
              <a:gd name="adj1" fmla="val -2877"/>
              <a:gd name="adj2" fmla="val 13220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kern="0" dirty="0" smtClean="0">
                <a:solidFill>
                  <a:srgbClr val="002060"/>
                </a:solidFill>
              </a:rPr>
              <a:t>Индикация АЗН-В </a:t>
            </a:r>
            <a:br>
              <a:rPr lang="ru-RU" kern="0" dirty="0" smtClean="0">
                <a:solidFill>
                  <a:srgbClr val="002060"/>
                </a:solidFill>
              </a:rPr>
            </a:br>
            <a:r>
              <a:rPr lang="ru-RU" kern="0" dirty="0" smtClean="0">
                <a:solidFill>
                  <a:srgbClr val="002060"/>
                </a:solidFill>
              </a:rPr>
              <a:t>на планшете командира </a:t>
            </a:r>
            <a:br>
              <a:rPr lang="ru-RU" kern="0" dirty="0" smtClean="0">
                <a:solidFill>
                  <a:srgbClr val="002060"/>
                </a:solidFill>
              </a:rPr>
            </a:br>
            <a:r>
              <a:rPr lang="ru-RU" kern="0" dirty="0" smtClean="0">
                <a:solidFill>
                  <a:srgbClr val="002060"/>
                </a:solidFill>
              </a:rPr>
              <a:t>БАС-В «Ворон»</a:t>
            </a:r>
            <a:endParaRPr lang="ru-RU" kern="0" dirty="0">
              <a:solidFill>
                <a:srgbClr val="002060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467544" y="5661248"/>
            <a:ext cx="1800200" cy="792088"/>
          </a:xfrm>
          <a:prstGeom prst="wedgeRoundRectCallout">
            <a:avLst>
              <a:gd name="adj1" fmla="val 115216"/>
              <a:gd name="adj2" fmla="val -362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Оборудование АЗН-В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99592" y="620688"/>
            <a:ext cx="7510289" cy="613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Поисковая БАС-С на основе БВС-С «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Птеро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5" descr="C:\Users\chernyshev.NIIAS\Desktop\Алферьево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7" y="4005064"/>
            <a:ext cx="353542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6" descr="C:\Users\chernyshev.NIIAS\Desktop\Алферьево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367148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7" descr="C:\Users\chernyshev.NIIAS\Desktop\Алферьево\8.JPG"/>
          <p:cNvPicPr>
            <a:picLocks noChangeAspect="1" noChangeArrowheads="1"/>
          </p:cNvPicPr>
          <p:nvPr/>
        </p:nvPicPr>
        <p:blipFill>
          <a:blip r:embed="rId5" cstate="print"/>
          <a:srcRect l="16052" t="18153" r="11407" b="6688"/>
          <a:stretch>
            <a:fillRect/>
          </a:stretch>
        </p:blipFill>
        <p:spPr bwMode="auto">
          <a:xfrm>
            <a:off x="1043608" y="1268760"/>
            <a:ext cx="357659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4" descr="C:\Users\chernyshev.NIIAS\Desktop\Алферьево\9.JPG"/>
          <p:cNvPicPr>
            <a:picLocks/>
          </p:cNvPicPr>
          <p:nvPr/>
        </p:nvPicPr>
        <p:blipFill>
          <a:blip r:embed="rId6" cstate="print"/>
          <a:srcRect l="6772" b="8032"/>
          <a:stretch>
            <a:fillRect/>
          </a:stretch>
        </p:blipFill>
        <p:spPr bwMode="auto">
          <a:xfrm>
            <a:off x="5004048" y="4725144"/>
            <a:ext cx="2984500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4932040" y="3933056"/>
            <a:ext cx="3528391" cy="792088"/>
          </a:xfrm>
          <a:prstGeom prst="wedgeRoundRectCallout">
            <a:avLst>
              <a:gd name="adj1" fmla="val 1931"/>
              <a:gd name="adj2" fmla="val 1112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kern="0" dirty="0" smtClean="0">
                <a:solidFill>
                  <a:srgbClr val="002060"/>
                </a:solidFill>
              </a:rPr>
              <a:t>Индикация АЗН-В на планшете командира </a:t>
            </a:r>
            <a:r>
              <a:rPr lang="ru-RU" kern="0" dirty="0" smtClean="0">
                <a:solidFill>
                  <a:srgbClr val="002060"/>
                </a:solidFill>
              </a:rPr>
              <a:t>БВС-С </a:t>
            </a:r>
            <a:r>
              <a:rPr lang="ru-RU" kern="0" dirty="0" smtClean="0">
                <a:solidFill>
                  <a:srgbClr val="002060"/>
                </a:solidFill>
              </a:rPr>
              <a:t>«</a:t>
            </a:r>
            <a:r>
              <a:rPr lang="ru-RU" kern="0" dirty="0" err="1" smtClean="0">
                <a:solidFill>
                  <a:srgbClr val="002060"/>
                </a:solidFill>
              </a:rPr>
              <a:t>Птеро</a:t>
            </a:r>
            <a:r>
              <a:rPr lang="ru-RU" kern="0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39552" y="5517232"/>
            <a:ext cx="1944216" cy="864096"/>
          </a:xfrm>
          <a:prstGeom prst="wedgeRoundRectCallout">
            <a:avLst>
              <a:gd name="adj1" fmla="val 64416"/>
              <a:gd name="adj2" fmla="val -1015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Оборудование АЗН-В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692696"/>
            <a:ext cx="7704856" cy="992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Индикация АЗН-В на планшете пилота самолета Ан-2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chernyshev.NIIAS\Documents\АЗН\Проекты внедрения АЗН\Поиск и спасание\Эксперимент Алферьево\Фото-видео эксперимент Алферьево  13-16.10.2014\Кузьмин\DSC00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987824" y="4221088"/>
            <a:ext cx="3162300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chernyshev.NIIAS\Documents\АЗН\Проекты внедрения АЗН\Поиск и спасание\Эксперимент Алферьево\Фото-видео эксперимент Алферьево  13-16.10.2014\Кузьмин\DSC00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66342"/>
            <a:ext cx="3649662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chernyshev.NIIAS\Documents\АЗН\Проекты внедрения АЗН\Поиск и спасание\Эксперимент Алферьево\Фото-видео эксперимент Алферьево  13-16.10.2014\Фото Смирнов\P11002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66342"/>
            <a:ext cx="3729038" cy="279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620688"/>
            <a:ext cx="8064896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Поиск объекта по информации АЗН-В 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 descr="C:\Users\chernyshev.NIIAS\Desktop\Алферьево\16.JPG"/>
          <p:cNvPicPr>
            <a:picLocks noChangeAspect="1" noChangeArrowheads="1"/>
          </p:cNvPicPr>
          <p:nvPr/>
        </p:nvPicPr>
        <p:blipFill>
          <a:blip r:embed="rId3" cstate="print"/>
          <a:srcRect l="5707" t="9425" r="19241" b="21674"/>
          <a:stretch>
            <a:fillRect/>
          </a:stretch>
        </p:blipFill>
        <p:spPr>
          <a:xfrm>
            <a:off x="4860231" y="3933825"/>
            <a:ext cx="3384550" cy="232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chernyshev.NIIAS\Documents\АЗН\Проекты внедрения АЗН\Поиск и спасание\Эксперимент Алферьево\Фото-видео эксперимент Алферьево  13-16.10.2014\IMG_6721.JPG"/>
          <p:cNvPicPr>
            <a:picLocks noChangeAspect="1" noChangeArrowheads="1"/>
          </p:cNvPicPr>
          <p:nvPr/>
        </p:nvPicPr>
        <p:blipFill>
          <a:blip r:embed="rId4" cstate="print"/>
          <a:srcRect l="6065" t="15899" r="15154" b="6836"/>
          <a:stretch>
            <a:fillRect/>
          </a:stretch>
        </p:blipFill>
        <p:spPr bwMode="auto">
          <a:xfrm>
            <a:off x="539551" y="1556792"/>
            <a:ext cx="4955845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5148064" y="2060848"/>
            <a:ext cx="3024336" cy="1152128"/>
          </a:xfrm>
          <a:prstGeom prst="wedgeRoundRectCallout">
            <a:avLst>
              <a:gd name="adj1" fmla="val -13072"/>
              <a:gd name="adj2" fmla="val 15963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Автомобиль «Баргузин», имитирующий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аварийное ВС с АЗН-В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403648" y="5085184"/>
            <a:ext cx="2808312" cy="1152128"/>
          </a:xfrm>
          <a:prstGeom prst="wedgeRoundRectCallout">
            <a:avLst>
              <a:gd name="adj1" fmla="val 51050"/>
              <a:gd name="adj2" fmla="val -1397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Крайняя отметка   АЗН-В до пропадания сигнала от ВС (а/м «Баргузин»)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7727223">
            <a:off x="5206248" y="3339640"/>
            <a:ext cx="360040" cy="1615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92696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Вопросы, требующие решения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79512" y="1196752"/>
            <a:ext cx="8712968" cy="5328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  <a:tabLst>
                <a:tab pos="444500" algn="l"/>
              </a:tabLst>
            </a:pP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организация устойчивой к сбоям (робастной) связи</a:t>
            </a:r>
            <a:r>
              <a:rPr lang="en-US" sz="19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в каналах управления и наблюдения в звеньях «СДП–БВС» и «СДП – БВС – система </a:t>
            </a:r>
            <a:r>
              <a:rPr lang="ru-RU" sz="1900" dirty="0" err="1" smtClean="0">
                <a:solidFill>
                  <a:srgbClr val="002060"/>
                </a:solidFill>
                <a:cs typeface="Arial" pitchFamily="34" charset="0"/>
              </a:rPr>
              <a:t>ОрВД</a:t>
            </a: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»; </a:t>
            </a:r>
          </a:p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  <a:tabLst>
                <a:tab pos="444500" algn="l"/>
              </a:tabLst>
            </a:pP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реализация на борту БВС </a:t>
            </a:r>
            <a:r>
              <a:rPr lang="ru-RU" sz="1900" dirty="0" smtClean="0">
                <a:solidFill>
                  <a:srgbClr val="002060"/>
                </a:solidFill>
              </a:rPr>
              <a:t>компактной и эффективной </a:t>
            </a: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системы предотвращения столкновения с другими ВС и препятствиями (</a:t>
            </a:r>
            <a:r>
              <a:rPr lang="ru-RU" sz="1900" dirty="0" smtClean="0">
                <a:solidFill>
                  <a:srgbClr val="002060"/>
                </a:solidFill>
              </a:rPr>
              <a:t>D&amp;A); использование </a:t>
            </a:r>
            <a:r>
              <a:rPr lang="ru-RU" sz="1900" dirty="0" smtClean="0">
                <a:solidFill>
                  <a:srgbClr val="002060"/>
                </a:solidFill>
              </a:rPr>
              <a:t>ACAS </a:t>
            </a:r>
            <a:r>
              <a:rPr lang="ru-RU" sz="1900" dirty="0" smtClean="0">
                <a:solidFill>
                  <a:srgbClr val="002060"/>
                </a:solidFill>
              </a:rPr>
              <a:t>неприемлемо по причинам нормативного, технического и экономического характера; </a:t>
            </a:r>
            <a:endParaRPr lang="az-Cyrl-AZ" sz="1900" dirty="0" smtClean="0">
              <a:solidFill>
                <a:srgbClr val="002060"/>
              </a:solidFill>
            </a:endParaRPr>
          </a:p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  <a:tabLst>
                <a:tab pos="444500" algn="l"/>
              </a:tabLst>
            </a:pPr>
            <a:r>
              <a:rPr lang="ru-RU" sz="1900" dirty="0" smtClean="0">
                <a:solidFill>
                  <a:srgbClr val="002060"/>
                </a:solidFill>
              </a:rPr>
              <a:t>реализация цифрового канала взаимодействия «СДП – БВС» (линия С2 (С3); взаимодействие экипажа пилотируемого ВС с </a:t>
            </a: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системой </a:t>
            </a:r>
            <a:r>
              <a:rPr lang="ru-RU" sz="1900" dirty="0" err="1" smtClean="0">
                <a:solidFill>
                  <a:srgbClr val="002060"/>
                </a:solidFill>
                <a:cs typeface="Arial" pitchFamily="34" charset="0"/>
              </a:rPr>
              <a:t>ОрВД</a:t>
            </a:r>
            <a:r>
              <a:rPr lang="ru-RU" sz="1900" dirty="0" smtClean="0">
                <a:solidFill>
                  <a:srgbClr val="002060"/>
                </a:solidFill>
              </a:rPr>
              <a:t> базируется на использовании голосовой связи, а также на принятых ИКАО ЛПД; вопрос сопряжения ЛПД С3 со связными каналами УВД (голос + данные) остается открытым;</a:t>
            </a:r>
            <a:endParaRPr lang="ru-RU" sz="1900" dirty="0" smtClean="0">
              <a:solidFill>
                <a:srgbClr val="002060"/>
              </a:solidFill>
              <a:cs typeface="Arial" pitchFamily="34" charset="0"/>
            </a:endParaRPr>
          </a:p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международные стандарты в сфере БАС находятся в стадии разработки; ИКАО работу над стандартами планировало завершить к 2020 г., сейчас срок переносится на 2030 г.;</a:t>
            </a:r>
          </a:p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900" dirty="0" smtClean="0">
                <a:solidFill>
                  <a:srgbClr val="002060"/>
                </a:solidFill>
                <a:cs typeface="Arial" pitchFamily="34" charset="0"/>
              </a:rPr>
              <a:t>нормативная правовая база в сфере БАС должна формироваться на основе отечественного и международного опыта и возможности реализации вводимых требований с учетом имеющихся и перспективных технических решений.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15528" y="548680"/>
            <a:ext cx="7498080" cy="1137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Полет БВС-С «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Птеро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 в точку аварии ВС (по крайней отметке АЗН-В)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chernyshev.NIIAS\Desktop\Алферьево\1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552" y="1556792"/>
            <a:ext cx="4952950" cy="3714383"/>
          </a:xfrm>
          <a:prstGeom prst="rect">
            <a:avLst/>
          </a:prstGeom>
        </p:spPr>
      </p:pic>
      <p:sp>
        <p:nvSpPr>
          <p:cNvPr id="8" name="Овал 4"/>
          <p:cNvSpPr>
            <a:spLocks noChangeArrowheads="1"/>
          </p:cNvSpPr>
          <p:nvPr/>
        </p:nvSpPr>
        <p:spPr bwMode="auto">
          <a:xfrm>
            <a:off x="1369135" y="2693904"/>
            <a:ext cx="571500" cy="542925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sysDot"/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9" name="Овал 5"/>
          <p:cNvSpPr>
            <a:spLocks noChangeArrowheads="1"/>
          </p:cNvSpPr>
          <p:nvPr/>
        </p:nvSpPr>
        <p:spPr bwMode="auto">
          <a:xfrm>
            <a:off x="3481880" y="3990048"/>
            <a:ext cx="571500" cy="542925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sysDot"/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173416" y="2965367"/>
            <a:ext cx="1332656" cy="880666"/>
          </a:xfrm>
          <a:prstGeom prst="wedgeRoundRectCallout">
            <a:avLst>
              <a:gd name="adj1" fmla="val -228725"/>
              <a:gd name="adj2" fmla="val 10538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Место аварии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6588224" y="1916832"/>
            <a:ext cx="1368152" cy="792088"/>
          </a:xfrm>
          <a:prstGeom prst="wedgeRoundRectCallout">
            <a:avLst>
              <a:gd name="adj1" fmla="val -404052"/>
              <a:gd name="adj2" fmla="val 7809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Отметка БВС  «</a:t>
            </a:r>
            <a:r>
              <a:rPr lang="ru-RU" dirty="0" err="1" smtClean="0">
                <a:solidFill>
                  <a:srgbClr val="002060"/>
                </a:solidFill>
              </a:rPr>
              <a:t>Птеро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3377737" cy="25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9316" y="5208930"/>
            <a:ext cx="5969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45224"/>
            <a:ext cx="3562905" cy="115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 useBgFill="1">
        <p:nvSpPr>
          <p:cNvPr id="5" name="Заголовок 1"/>
          <p:cNvSpPr txBox="1">
            <a:spLocks/>
          </p:cNvSpPr>
          <p:nvPr/>
        </p:nvSpPr>
        <p:spPr bwMode="auto">
          <a:xfrm>
            <a:off x="6156176" y="908720"/>
            <a:ext cx="2382838" cy="7048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50800" dir="2400000" algn="ctr" rotWithShape="0">
              <a:schemeClr val="tx1">
                <a:alpha val="68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Эксперимент 4</a:t>
            </a:r>
            <a:endParaRPr lang="ru-RU" sz="2000" b="1" kern="0" dirty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406531" cy="346479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+mn-lt"/>
              </a:rPr>
              <a:t>Организация взаимодействия беспилотных авиационных систем самолетного и вертолетного видов, наземных сил и средств при решении задач в интересах ОАО «Газпром»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effectLst/>
                <a:latin typeface="Calibri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effectLst/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effectLst/>
                <a:latin typeface="Calibri" pitchFamily="34" charset="0"/>
              </a:rPr>
            </a:br>
            <a:r>
              <a:rPr lang="ru-RU" sz="2800" i="1" dirty="0" smtClean="0">
                <a:solidFill>
                  <a:srgbClr val="002060"/>
                </a:solidFill>
                <a:effectLst/>
                <a:latin typeface="Calibri" pitchFamily="34" charset="0"/>
              </a:rPr>
              <a:t>Переславль-Залесский, 19-20 ноября 2014 г.</a:t>
            </a:r>
            <a:endParaRPr lang="ru-RU" sz="2800" i="1" dirty="0">
              <a:solidFill>
                <a:srgbClr val="002060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95536" y="476672"/>
            <a:ext cx="7920880" cy="854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itchFamily="34" charset="0"/>
                <a:cs typeface="Calibri" pitchFamily="34" charset="0"/>
              </a:rPr>
              <a:t>БВС «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itchFamily="34" charset="0"/>
                <a:cs typeface="Calibri" pitchFamily="34" charset="0"/>
              </a:rPr>
              <a:t>Supercam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itchFamily="34" charset="0"/>
                <a:cs typeface="Calibri" pitchFamily="34" charset="0"/>
              </a:rPr>
              <a:t> S350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itchFamily="34" charset="0"/>
                <a:cs typeface="Calibri" pitchFamily="34" charset="0"/>
              </a:rPr>
              <a:t>» с оборудованием АЗН-В</a:t>
            </a:r>
          </a:p>
        </p:txBody>
      </p:sp>
      <p:pic>
        <p:nvPicPr>
          <p:cNvPr id="7" name="Рисунок 6" descr="C:\Users\Петрович\Pictures\Переславль-Залесский 19-20.11.2014\IMG_7435.JPG"/>
          <p:cNvPicPr>
            <a:picLocks noChangeAspect="1" noChangeArrowheads="1"/>
          </p:cNvPicPr>
          <p:nvPr/>
        </p:nvPicPr>
        <p:blipFill>
          <a:blip r:embed="rId3" cstate="print"/>
          <a:srcRect l="10883" t="13338" r="20787" b="3537"/>
          <a:stretch>
            <a:fillRect/>
          </a:stretch>
        </p:blipFill>
        <p:spPr bwMode="auto">
          <a:xfrm>
            <a:off x="2267744" y="4365104"/>
            <a:ext cx="2790925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chernyshev.NIIAS\Desktop\Переславль-Залесский 19-20.11.2014\IMG_7315.JPG"/>
          <p:cNvPicPr>
            <a:picLocks noChangeAspect="1" noChangeArrowheads="1"/>
          </p:cNvPicPr>
          <p:nvPr/>
        </p:nvPicPr>
        <p:blipFill>
          <a:blip r:embed="rId4" cstate="print"/>
          <a:srcRect l="54536" t="15990" r="4391" b="29442"/>
          <a:stretch>
            <a:fillRect/>
          </a:stretch>
        </p:blipFill>
        <p:spPr bwMode="auto">
          <a:xfrm>
            <a:off x="5292080" y="4437112"/>
            <a:ext cx="252028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Петрович\Pictures\Переславль-Залесский 19-20.11.2014\IMG_7375.JPG"/>
          <p:cNvPicPr>
            <a:picLocks noChangeAspect="1" noChangeArrowheads="1"/>
          </p:cNvPicPr>
          <p:nvPr/>
        </p:nvPicPr>
        <p:blipFill>
          <a:blip r:embed="rId5" cstate="print"/>
          <a:srcRect l="6513" t="25537" r="33029" b="21960"/>
          <a:stretch>
            <a:fillRect/>
          </a:stretch>
        </p:blipFill>
        <p:spPr bwMode="auto">
          <a:xfrm>
            <a:off x="3779912" y="1628800"/>
            <a:ext cx="4104456" cy="2376264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 l="39394" t="6364" r="17119"/>
          <a:stretch>
            <a:fillRect/>
          </a:stretch>
        </p:blipFill>
        <p:spPr>
          <a:xfrm>
            <a:off x="827584" y="1340768"/>
            <a:ext cx="2458517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3635896" y="1268760"/>
            <a:ext cx="1872208" cy="720080"/>
          </a:xfrm>
          <a:prstGeom prst="wedgeRoundRectCallout">
            <a:avLst>
              <a:gd name="adj1" fmla="val 65748"/>
              <a:gd name="adj2" fmla="val 18014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Оборудование </a:t>
            </a:r>
            <a:r>
              <a:rPr lang="ru-RU" dirty="0" smtClean="0">
                <a:solidFill>
                  <a:srgbClr val="002060"/>
                </a:solidFill>
              </a:rPr>
              <a:t>АЗН-В </a:t>
            </a:r>
            <a:r>
              <a:rPr lang="en-US" dirty="0" smtClean="0">
                <a:solidFill>
                  <a:srgbClr val="002060"/>
                </a:solidFill>
              </a:rPr>
              <a:t>VDL-4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683568" y="620688"/>
            <a:ext cx="7776989" cy="86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itchFamily="34" charset="0"/>
                <a:cs typeface="Calibri" pitchFamily="34" charset="0"/>
              </a:rPr>
              <a:t>БВС «Ворон» с оборудованием АЗН-В</a:t>
            </a:r>
          </a:p>
        </p:txBody>
      </p:sp>
      <p:pic>
        <p:nvPicPr>
          <p:cNvPr id="7" name="Picture 2" descr="D:\IMG_6425.JPG"/>
          <p:cNvPicPr>
            <a:picLocks noChangeAspect="1" noChangeArrowheads="1"/>
          </p:cNvPicPr>
          <p:nvPr/>
        </p:nvPicPr>
        <p:blipFill>
          <a:blip r:embed="rId3" cstate="print"/>
          <a:srcRect t="6445" r="14998"/>
          <a:stretch>
            <a:fillRect/>
          </a:stretch>
        </p:blipFill>
        <p:spPr>
          <a:xfrm>
            <a:off x="4932040" y="4005064"/>
            <a:ext cx="3384749" cy="2483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D:\IMG_6422.JPG"/>
          <p:cNvPicPr>
            <a:picLocks noChangeAspect="1" noChangeArrowheads="1"/>
          </p:cNvPicPr>
          <p:nvPr/>
        </p:nvPicPr>
        <p:blipFill>
          <a:blip r:embed="rId4" cstate="print"/>
          <a:srcRect l="7425" t="12727" r="7722" b="7722"/>
          <a:stretch>
            <a:fillRect/>
          </a:stretch>
        </p:blipFill>
        <p:spPr bwMode="auto">
          <a:xfrm>
            <a:off x="611560" y="1484784"/>
            <a:ext cx="4032449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19241" t="22356" r="16058" b="17188"/>
          <a:stretch>
            <a:fillRect/>
          </a:stretch>
        </p:blipFill>
        <p:spPr bwMode="auto">
          <a:xfrm>
            <a:off x="4932040" y="1484784"/>
            <a:ext cx="3468688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Петрович\Pictures\Переславль-Залесский 19-20.11.2014\IMG_7450.JPG"/>
          <p:cNvPicPr/>
          <p:nvPr/>
        </p:nvPicPr>
        <p:blipFill>
          <a:blip r:embed="rId6" cstate="print"/>
          <a:srcRect l="15758" t="5455" r="19997"/>
          <a:stretch>
            <a:fillRect/>
          </a:stretch>
        </p:blipFill>
        <p:spPr bwMode="auto">
          <a:xfrm>
            <a:off x="899592" y="4221088"/>
            <a:ext cx="2160240" cy="223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3419872" y="5373216"/>
            <a:ext cx="1872208" cy="936104"/>
          </a:xfrm>
          <a:prstGeom prst="wedgeRoundRectCallout">
            <a:avLst>
              <a:gd name="adj1" fmla="val 109469"/>
              <a:gd name="adj2" fmla="val -782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Оборудование </a:t>
            </a:r>
            <a:r>
              <a:rPr lang="ru-RU" dirty="0" smtClean="0">
                <a:solidFill>
                  <a:srgbClr val="002060"/>
                </a:solidFill>
              </a:rPr>
              <a:t>АЗН-В</a:t>
            </a:r>
            <a:r>
              <a:rPr lang="en-US" dirty="0" smtClean="0">
                <a:solidFill>
                  <a:srgbClr val="002060"/>
                </a:solidFill>
              </a:rPr>
              <a:t> VDL-4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611560" y="692696"/>
            <a:ext cx="7704856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itchFamily="34" charset="0"/>
                <a:cs typeface="Calibri" pitchFamily="34" charset="0"/>
              </a:rPr>
              <a:t>Индикация местоположения БВС и других участников эксперимента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4823" t="13046"/>
          <a:stretch>
            <a:fillRect/>
          </a:stretch>
        </p:blipFill>
        <p:spPr>
          <a:xfrm>
            <a:off x="755576" y="1988840"/>
            <a:ext cx="4377010" cy="297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chernyshev.NIIAS\Desktop\Переславль-Залесский 19-20.11.2014\IMG_7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645024"/>
            <a:ext cx="4238625" cy="282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827584" y="825006"/>
            <a:ext cx="7848872" cy="765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Определение места посадки БВС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«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Supercam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 S350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» по информации АЗН-В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5152" t="22599" r="29439" b="31875"/>
          <a:stretch>
            <a:fillRect/>
          </a:stretch>
        </p:blipFill>
        <p:spPr>
          <a:xfrm>
            <a:off x="5292080" y="1906253"/>
            <a:ext cx="2952328" cy="2097391"/>
          </a:xfrm>
          <a:prstGeom prst="rect">
            <a:avLst/>
          </a:prstGeom>
        </p:spPr>
      </p:pic>
      <p:pic>
        <p:nvPicPr>
          <p:cNvPr id="8" name="Рисунок 6" descr="C:\Users\Петрович\Pictures\Переславль-Залесский 19-20.11.2014\IMG_7491.JPG"/>
          <p:cNvPicPr>
            <a:picLocks noChangeAspect="1" noChangeArrowheads="1"/>
          </p:cNvPicPr>
          <p:nvPr/>
        </p:nvPicPr>
        <p:blipFill>
          <a:blip r:embed="rId4" cstate="print"/>
          <a:srcRect l="25400" t="14087"/>
          <a:stretch>
            <a:fillRect/>
          </a:stretch>
        </p:blipFill>
        <p:spPr bwMode="auto">
          <a:xfrm>
            <a:off x="4932040" y="4286594"/>
            <a:ext cx="2952328" cy="211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етрович\Pictures\Переславль-Залесский 19-20.11.2014\IMG_7493.JPG"/>
          <p:cNvPicPr>
            <a:picLocks noChangeAspect="1" noChangeArrowheads="1"/>
          </p:cNvPicPr>
          <p:nvPr/>
        </p:nvPicPr>
        <p:blipFill>
          <a:blip r:embed="rId5" cstate="print"/>
          <a:srcRect l="5253" t="5279"/>
          <a:stretch>
            <a:fillRect/>
          </a:stretch>
        </p:blipFill>
        <p:spPr bwMode="auto">
          <a:xfrm>
            <a:off x="1115616" y="2132856"/>
            <a:ext cx="3888110" cy="21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1259632" y="5211014"/>
            <a:ext cx="3024336" cy="1014592"/>
          </a:xfrm>
          <a:prstGeom prst="wedgeRoundRectCallout">
            <a:avLst>
              <a:gd name="adj1" fmla="val 2781"/>
              <a:gd name="adj2" fmla="val -26036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Индикация места посадки БВС по информации АЗН-В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931552" y="620688"/>
            <a:ext cx="7498080" cy="86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itchFamily="34" charset="0"/>
                <a:cs typeface="Calibri" pitchFamily="34" charset="0"/>
              </a:rPr>
              <a:t>Поиск приземлившегося БВС-С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itchFamily="34" charset="0"/>
                <a:cs typeface="Calibri" pitchFamily="34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itchFamily="34" charset="0"/>
                <a:cs typeface="Calibri" pitchFamily="34" charset="0"/>
              </a:rPr>
              <a:t>с помощью БВС-В по информации АЗН-В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7341" b="7341"/>
          <a:stretch>
            <a:fillRect/>
          </a:stretch>
        </p:blipFill>
        <p:spPr>
          <a:xfrm>
            <a:off x="4659803" y="1700808"/>
            <a:ext cx="3562876" cy="2376264"/>
          </a:xfrm>
          <a:prstGeom prst="rect">
            <a:avLst/>
          </a:prstGeom>
        </p:spPr>
      </p:pic>
      <p:pic>
        <p:nvPicPr>
          <p:cNvPr id="8" name="Рисунок 4" descr="C:\Users\Петрович\Pictures\Переславль-Залесский 19-20.11.2014\IMG_7507.JPG"/>
          <p:cNvPicPr>
            <a:picLocks noChangeAspect="1" noChangeArrowheads="1"/>
          </p:cNvPicPr>
          <p:nvPr/>
        </p:nvPicPr>
        <p:blipFill>
          <a:blip r:embed="rId4" cstate="print"/>
          <a:srcRect l="7322" b="7707"/>
          <a:stretch>
            <a:fillRect/>
          </a:stretch>
        </p:blipFill>
        <p:spPr bwMode="auto">
          <a:xfrm>
            <a:off x="755576" y="1700808"/>
            <a:ext cx="3654623" cy="259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221088"/>
            <a:ext cx="3298825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8"/>
          <p:cNvSpPr>
            <a:spLocks noChangeArrowheads="1"/>
          </p:cNvSpPr>
          <p:nvPr/>
        </p:nvSpPr>
        <p:spPr bwMode="auto">
          <a:xfrm>
            <a:off x="6660232" y="5301208"/>
            <a:ext cx="1266825" cy="1019175"/>
          </a:xfrm>
          <a:prstGeom prst="ellipse">
            <a:avLst/>
          </a:prstGeom>
          <a:noFill/>
          <a:ln w="12700" algn="ctr">
            <a:solidFill>
              <a:srgbClr val="FF0000"/>
            </a:solidFill>
            <a:prstDash val="sysDot"/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2" name="Овал 8"/>
          <p:cNvSpPr>
            <a:spLocks noChangeArrowheads="1"/>
          </p:cNvSpPr>
          <p:nvPr/>
        </p:nvSpPr>
        <p:spPr bwMode="auto">
          <a:xfrm>
            <a:off x="1763688" y="2708920"/>
            <a:ext cx="1266825" cy="1019175"/>
          </a:xfrm>
          <a:prstGeom prst="ellipse">
            <a:avLst/>
          </a:prstGeom>
          <a:noFill/>
          <a:ln w="12700" algn="ctr">
            <a:solidFill>
              <a:srgbClr val="FF0000"/>
            </a:solidFill>
            <a:prstDash val="sysDot"/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907704" y="5517232"/>
            <a:ext cx="2952328" cy="1080120"/>
          </a:xfrm>
          <a:prstGeom prst="wedgeRoundRectCallout">
            <a:avLst>
              <a:gd name="adj1" fmla="val 127652"/>
              <a:gd name="adj2" fmla="val -1593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Видеоизображение местонахождения БВС-С, </a:t>
            </a:r>
            <a:br>
              <a:rPr lang="ru-RU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</a:br>
            <a:r>
              <a:rPr lang="ru-RU" dirty="0" smtClean="0">
                <a:solidFill>
                  <a:srgbClr val="002060"/>
                </a:solidFill>
                <a:ea typeface="Calibri" pitchFamily="34" charset="0"/>
                <a:cs typeface="Calibri" pitchFamily="34" charset="0"/>
              </a:rPr>
              <a:t>переданное с борта БВС-В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971600" y="4437112"/>
            <a:ext cx="2808312" cy="864096"/>
          </a:xfrm>
          <a:prstGeom prst="wedgeRoundRectCallout">
            <a:avLst>
              <a:gd name="adj1" fmla="val -1680"/>
              <a:gd name="adj2" fmla="val -17715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Индикация полета БВС-В к месту посадки БВС-С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5616" y="764704"/>
            <a:ext cx="6917679" cy="648072"/>
          </a:xfrm>
          <a:prstGeom prst="rect">
            <a:avLst/>
          </a:prstGeom>
        </p:spPr>
        <p:txBody>
          <a:bodyPr vert="horz" lIns="91440" tIns="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Заключение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23528" y="1484785"/>
            <a:ext cx="8424936" cy="48965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АЗН-В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itchFamily="34" charset="0"/>
                <a:ea typeface="+mn-ea"/>
                <a:cs typeface="Arial" pitchFamily="34" charset="0"/>
              </a:rPr>
              <a:t>VDL-4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– технологическая основа обеспечения безопасного выполнения полетов БВС в ОВП, что подтверждено  многочисленными исследованиями и экспериментами;</a:t>
            </a:r>
          </a:p>
          <a:p>
            <a:pPr marL="182563" lvl="0" indent="-182563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реализацию «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единого» стандарта АЗН-В в России целесообразно проводить на основе двух типов ЛПД в соответствии с Программой «Внедрение средств вещательного  автоматического зависимого наблюдения (2011-2020 годы)», что обеспечит приоритет в вопросах внедрения АЗН-В и интеграции БАС в ОВП;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поддержать разработку высокоэффективных самоорганизующихся воздушных сетей на основе АЗН-В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itchFamily="34" charset="0"/>
                <a:ea typeface="+mn-ea"/>
                <a:cs typeface="Arial" pitchFamily="34" charset="0"/>
              </a:rPr>
              <a:t>VDL-4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с несомненным приоритетом российской промышленности и использованием 100-%ной российской элементной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базы;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182563" lvl="0" indent="-182563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со стороны Минтранса России и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Минпромторга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России ожидаются усилия по </a:t>
            </a: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продвижению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российских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технологий в ИКАО с целью защиты национальных интересов.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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2" descr="IMG_428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7632848" cy="562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3933056"/>
            <a:ext cx="8686800" cy="8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stral" pitchFamily="66" charset="0"/>
                <a:ea typeface="+mj-ea"/>
                <a:cs typeface="+mj-cs"/>
              </a:rPr>
              <a:t>СПАСИБО ЗА ВНИМАНИЕ!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stral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36712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АЗН-В – техническая основа интеграции БАС в общее воздушное пространство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1844824"/>
            <a:ext cx="8568952" cy="4679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Концепцией </a:t>
            </a:r>
            <a:r>
              <a:rPr lang="en-US" sz="2400" dirty="0" smtClean="0">
                <a:solidFill>
                  <a:srgbClr val="002060"/>
                </a:solidFill>
              </a:rPr>
              <a:t>CNS/ATM </a:t>
            </a:r>
            <a:r>
              <a:rPr lang="ru-RU" sz="2400" dirty="0" smtClean="0">
                <a:solidFill>
                  <a:srgbClr val="002060"/>
                </a:solidFill>
              </a:rPr>
              <a:t> ИКАО предусмотрено использование технологии АЗН контрактного и радиовещательного типов и цифровой связи; в планах </a:t>
            </a:r>
            <a:r>
              <a:rPr lang="en-CA" sz="2400" dirty="0" err="1" smtClean="0">
                <a:solidFill>
                  <a:srgbClr val="002060"/>
                </a:solidFill>
              </a:rPr>
              <a:t>NextGen</a:t>
            </a:r>
            <a:r>
              <a:rPr lang="ru-RU" sz="2400" dirty="0" smtClean="0">
                <a:solidFill>
                  <a:srgbClr val="002060"/>
                </a:solidFill>
              </a:rPr>
              <a:t> (США) и </a:t>
            </a:r>
            <a:r>
              <a:rPr lang="en-CA" sz="2400" dirty="0" smtClean="0">
                <a:solidFill>
                  <a:srgbClr val="002060"/>
                </a:solidFill>
              </a:rPr>
              <a:t>SESAR</a:t>
            </a:r>
            <a:r>
              <a:rPr lang="ru-RU" sz="2400" dirty="0" smtClean="0">
                <a:solidFill>
                  <a:srgbClr val="002060"/>
                </a:solidFill>
              </a:rPr>
              <a:t> (Европа) технология АЗН-В - обязательный костяк будущих аэронавигационных систем;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АЗН-В - универсальное техническое средство, обеспечивающее задачи наблюдения в интересах </a:t>
            </a:r>
            <a:r>
              <a:rPr lang="ru-RU" sz="2400" dirty="0" err="1" smtClean="0">
                <a:solidFill>
                  <a:srgbClr val="002060"/>
                </a:solidFill>
              </a:rPr>
              <a:t>ОрВД</a:t>
            </a:r>
            <a:r>
              <a:rPr lang="ru-RU" sz="2400" dirty="0" smtClean="0">
                <a:solidFill>
                  <a:srgbClr val="002060"/>
                </a:solidFill>
              </a:rPr>
              <a:t> и ряд функциональных применений, в том числе мониторинг ВС и обеспечение поиска и спасания ;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АЗН-В является базовой технологией при организации полетов БВС в </a:t>
            </a:r>
            <a:r>
              <a:rPr lang="ru-RU" sz="2400" dirty="0" err="1" smtClean="0">
                <a:solidFill>
                  <a:srgbClr val="002060"/>
                </a:solidFill>
              </a:rPr>
              <a:t>несегрегированном</a:t>
            </a:r>
            <a:r>
              <a:rPr lang="ru-RU" sz="2400" dirty="0" smtClean="0">
                <a:solidFill>
                  <a:srgbClr val="002060"/>
                </a:solidFill>
              </a:rPr>
              <a:t> воздушном пространстве.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3671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Программа внедрения АЗН-В в России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1340768"/>
            <a:ext cx="8568952" cy="518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1" descr="сканирование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3384376" cy="4767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355976" y="1484784"/>
            <a:ext cx="38884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>
              <a:spcBef>
                <a:spcPts val="120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Использование АЗН-В позволит обеспечить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:</a:t>
            </a:r>
          </a:p>
          <a:p>
            <a:pPr marL="179388" indent="-17938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более высокий уровень безопасности и эффективности обслуживания воздушного движения ЕС </a:t>
            </a:r>
            <a:r>
              <a:rPr lang="ru-RU" sz="2000" dirty="0" err="1" smtClean="0">
                <a:solidFill>
                  <a:srgbClr val="002060"/>
                </a:solidFill>
              </a:rPr>
              <a:t>ОрВД</a:t>
            </a:r>
            <a:r>
              <a:rPr lang="ru-RU" sz="2000" dirty="0" smtClean="0">
                <a:solidFill>
                  <a:srgbClr val="002060"/>
                </a:solidFill>
              </a:rPr>
              <a:t>; </a:t>
            </a:r>
          </a:p>
          <a:p>
            <a:pPr marL="179388" indent="-17938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наблюдение воздушных судов на малых и предельно малых высотах в нижнем воздушном пространстве;</a:t>
            </a:r>
          </a:p>
          <a:p>
            <a:pPr marL="179388" indent="-17938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наблюдение беспилотных летательных аппаратов;</a:t>
            </a:r>
          </a:p>
          <a:p>
            <a:pPr marL="179388" lvl="0" indent="-17938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повышение эффективности поисково-спасательных операций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836712"/>
            <a:ext cx="87849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ЛПД для реализации АЗН-В и примыкающих применений</a:t>
            </a:r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07504" y="1340768"/>
            <a:ext cx="8928992" cy="518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В России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для целей АЗН-В были приняты к использованию два стандарта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ЛПД: 1090</a:t>
            </a:r>
            <a:r>
              <a:rPr lang="en-US" dirty="0" smtClean="0">
                <a:solidFill>
                  <a:srgbClr val="002060"/>
                </a:solidFill>
                <a:latin typeface="Corbel" pitchFamily="34" charset="0"/>
              </a:rPr>
              <a:t>ES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«расширенный </a:t>
            </a:r>
            <a:r>
              <a:rPr lang="ru-RU" dirty="0" err="1" smtClean="0">
                <a:solidFill>
                  <a:srgbClr val="002060"/>
                </a:solidFill>
                <a:latin typeface="Corbel" pitchFamily="34" charset="0"/>
              </a:rPr>
              <a:t>сквиттер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» и УКВ ЛПД режима 4 (</a:t>
            </a:r>
            <a:r>
              <a:rPr lang="en-US" dirty="0" smtClean="0">
                <a:solidFill>
                  <a:srgbClr val="002060"/>
                </a:solidFill>
                <a:latin typeface="Corbel" pitchFamily="34" charset="0"/>
              </a:rPr>
              <a:t>VDL-4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);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АЗН-В 1090ES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практически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обеспечивает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только функцию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наблюдения в интересах УВД; рассматривалась как дополнение к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системе ВОРЛ для улучшения качества поля наблюдения, подтверждения целостности сигналов АЗН-В,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предоставления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услуг АЗН-В для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авиакомпаний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, осуществляющих международные рейсы;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особенности ЛПД 1090 ES, ограничивающие применение АЗН-В на ее основе: </a:t>
            </a:r>
          </a:p>
          <a:p>
            <a:pPr marL="182563" indent="-182563">
              <a:spcAft>
                <a:spcPts val="60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    -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использование одной частоты 1090 МГц для систем ВОРЛ, </a:t>
            </a:r>
            <a:r>
              <a:rPr lang="en-US" dirty="0" smtClean="0">
                <a:solidFill>
                  <a:srgbClr val="002060"/>
                </a:solidFill>
                <a:latin typeface="Corbel" pitchFamily="34" charset="0"/>
              </a:rPr>
              <a:t>TCAS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 и АЗН-В;</a:t>
            </a:r>
          </a:p>
          <a:p>
            <a:pPr marL="182563" indent="-182563">
              <a:spcAft>
                <a:spcPts val="60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   -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прозрачность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и доступность данных наблюдения для  несанкционированных пользователей (сервис «</a:t>
            </a:r>
            <a:r>
              <a:rPr lang="en-US" dirty="0" smtClean="0">
                <a:solidFill>
                  <a:srgbClr val="002060"/>
                </a:solidFill>
                <a:latin typeface="Corbel" pitchFamily="34" charset="0"/>
              </a:rPr>
              <a:t>flightradar24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»;</a:t>
            </a:r>
            <a:r>
              <a:rPr lang="en-US" dirty="0" smtClean="0">
                <a:solidFill>
                  <a:srgbClr val="002060"/>
                </a:solidFill>
                <a:latin typeface="Corbe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спутниковый канал АЗН-В 1090 ES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);</a:t>
            </a:r>
            <a:endParaRPr lang="ru-RU" dirty="0" smtClean="0">
              <a:solidFill>
                <a:srgbClr val="002060"/>
              </a:solidFill>
              <a:latin typeface="Corbel" pitchFamily="34" charset="0"/>
            </a:endParaRPr>
          </a:p>
          <a:p>
            <a:pPr marL="182563" indent="-182563">
              <a:spcAft>
                <a:spcPts val="60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    -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проблемы с киберзащищенностью;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требуется верификация сообщений АЗН-В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методом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вторичной радиолокации или </a:t>
            </a:r>
            <a:r>
              <a:rPr lang="ru-RU" dirty="0" err="1" smtClean="0">
                <a:solidFill>
                  <a:srgbClr val="002060"/>
                </a:solidFill>
                <a:latin typeface="Corbel" pitchFamily="34" charset="0"/>
              </a:rPr>
              <a:t>мультилатерации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; верификация сообщений «борт-борт»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? -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только в ближней зоне с использованием бортовых систем </a:t>
            </a:r>
            <a:r>
              <a:rPr lang="en-US" dirty="0" smtClean="0">
                <a:solidFill>
                  <a:srgbClr val="002060"/>
                </a:solidFill>
                <a:latin typeface="Corbel" pitchFamily="34" charset="0"/>
              </a:rPr>
              <a:t>TCAS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;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ЛПД </a:t>
            </a:r>
            <a:r>
              <a:rPr lang="en-US" dirty="0" smtClean="0">
                <a:solidFill>
                  <a:srgbClr val="002060"/>
                </a:solidFill>
                <a:latin typeface="Corbel" pitchFamily="34" charset="0"/>
              </a:rPr>
              <a:t>VDL-4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 реализует в полном объеме АЗН-В и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набор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примыкающих применений; текущие и перспективные возможности ЛПД </a:t>
            </a:r>
            <a:r>
              <a:rPr lang="en-US" dirty="0" smtClean="0">
                <a:solidFill>
                  <a:srgbClr val="002060"/>
                </a:solidFill>
                <a:latin typeface="Corbel" pitchFamily="34" charset="0"/>
              </a:rPr>
              <a:t>VDL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-4 с использованием специальных алгоритмов и методов защиты информации позволяют рассматривать ее в качестве базовой технологии в интересах беспилотной </a:t>
            </a:r>
            <a:r>
              <a:rPr lang="ru-RU" dirty="0" smtClean="0">
                <a:solidFill>
                  <a:srgbClr val="002060"/>
                </a:solidFill>
                <a:latin typeface="Corbel" pitchFamily="34" charset="0"/>
              </a:rPr>
              <a:t>авиации.</a:t>
            </a:r>
            <a:endParaRPr lang="ru-RU" dirty="0" smtClean="0">
              <a:solidFill>
                <a:srgbClr val="002060"/>
              </a:solidFill>
              <a:latin typeface="Corbe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36712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АЗН-В космического базирования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1340768"/>
            <a:ext cx="8568952" cy="518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96952"/>
            <a:ext cx="66967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556792"/>
            <a:ext cx="6696744" cy="151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645024"/>
            <a:ext cx="3240360" cy="18722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827584" y="4919008"/>
            <a:ext cx="53285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с 201</a:t>
            </a:r>
            <a:r>
              <a:rPr lang="en-US" sz="2000" dirty="0">
                <a:solidFill>
                  <a:srgbClr val="002060"/>
                </a:solidFill>
                <a:latin typeface="Corbel" pitchFamily="34" charset="0"/>
              </a:rPr>
              <a:t>8</a:t>
            </a:r>
            <a:r>
              <a:rPr lang="ru-RU" sz="2000" dirty="0">
                <a:solidFill>
                  <a:srgbClr val="002060"/>
                </a:solidFill>
              </a:rPr>
              <a:t> года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обеспечивается прием сигналов АЗН-В 1090 </a:t>
            </a:r>
            <a:r>
              <a:rPr lang="en-US" sz="2000" dirty="0">
                <a:solidFill>
                  <a:srgbClr val="002060"/>
                </a:solidFill>
                <a:latin typeface="Corbel" pitchFamily="34" charset="0"/>
              </a:rPr>
              <a:t>ES </a:t>
            </a:r>
            <a:r>
              <a:rPr lang="ru-RU" sz="2000" dirty="0">
                <a:solidFill>
                  <a:srgbClr val="002060"/>
                </a:solidFill>
              </a:rPr>
              <a:t>оборудованием </a:t>
            </a:r>
            <a:r>
              <a:rPr lang="ru-RU" sz="2000" dirty="0" smtClean="0">
                <a:solidFill>
                  <a:srgbClr val="002060"/>
                </a:solidFill>
              </a:rPr>
              <a:t>спутников </a:t>
            </a:r>
            <a:r>
              <a:rPr lang="ru-RU" sz="2000" dirty="0" err="1">
                <a:solidFill>
                  <a:srgbClr val="002060"/>
                </a:solidFill>
              </a:rPr>
              <a:t>Iridium</a:t>
            </a:r>
            <a:r>
              <a:rPr lang="en-US" sz="2000" dirty="0">
                <a:solidFill>
                  <a:srgbClr val="002060"/>
                </a:solidFill>
                <a:latin typeface="Corbel" pitchFamily="34" charset="0"/>
              </a:rPr>
              <a:t>Next</a:t>
            </a:r>
            <a:r>
              <a:rPr lang="ru-RU" sz="2000" dirty="0">
                <a:solidFill>
                  <a:srgbClr val="002060"/>
                </a:solidFill>
                <a:latin typeface="Corbe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для </a:t>
            </a:r>
            <a:r>
              <a:rPr lang="ru-RU" sz="2000" dirty="0">
                <a:solidFill>
                  <a:srgbClr val="002060"/>
                </a:solidFill>
              </a:rPr>
              <a:t>реализации </a:t>
            </a:r>
            <a:r>
              <a:rPr lang="ru-RU" sz="2000" dirty="0" smtClean="0">
                <a:solidFill>
                  <a:srgbClr val="002060"/>
                </a:solidFill>
              </a:rPr>
              <a:t>глобального </a:t>
            </a:r>
            <a:r>
              <a:rPr lang="ru-RU" sz="2000" dirty="0">
                <a:solidFill>
                  <a:srgbClr val="002060"/>
                </a:solidFill>
              </a:rPr>
              <a:t>наблюдения за ВС 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36712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«Единый» стандарт АЗН-В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79512" y="1340768"/>
            <a:ext cx="8856984" cy="518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2563" indent="-182563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перечень поручений Президента РФ от 29.04.2016 №Пр-800, п. 1а: «Разработать и утвердить комплекс мероприятий по скоординированному внедрению единого стандарта системы автоматического зависимого наблюдения за магистральными воздушными судами и воздушными судами авиации общего назначения с использованием российских технологий»;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«скоординированное» внедрение в России «единого» стандарта АЗН-В предполагает его использование в интересах различных пользователей,                 в том числе беспилотной авиацией;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протокол совещания в Минтрансе России от 24.06.2016 № 47, п. 2: «Полагать целесообразным определить стандарт 1090 ES, рекомендованный  Международной организацией ИКАО для глобального применения, единым стандартом системы автоматического зависимого наблюдения»; 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решение Минтранса России принято без предварительного финансово-экономического обоснования перехода на «единый» стандарт АЗН-В на основе 1090 ES и отказа от внедрения </a:t>
            </a:r>
            <a:r>
              <a:rPr lang="en-US" sz="2000" dirty="0" smtClean="0">
                <a:solidFill>
                  <a:srgbClr val="002060"/>
                </a:solidFill>
                <a:latin typeface="Corbel" pitchFamily="34" charset="0"/>
              </a:rPr>
              <a:t>VDL-4 </a:t>
            </a:r>
            <a:r>
              <a:rPr lang="ru-RU" sz="2000" dirty="0" smtClean="0">
                <a:solidFill>
                  <a:srgbClr val="002060"/>
                </a:solidFill>
                <a:latin typeface="Corbel" pitchFamily="34" charset="0"/>
              </a:rPr>
              <a:t>«в </a:t>
            </a:r>
            <a:r>
              <a:rPr lang="ru-RU" sz="2000" dirty="0" smtClean="0">
                <a:solidFill>
                  <a:srgbClr val="002060"/>
                </a:solidFill>
                <a:latin typeface="Corbel" pitchFamily="34" charset="0"/>
              </a:rPr>
              <a:t>целях экономии бюджетных </a:t>
            </a:r>
            <a:r>
              <a:rPr lang="ru-RU" sz="2000" dirty="0" smtClean="0">
                <a:solidFill>
                  <a:srgbClr val="002060"/>
                </a:solidFill>
                <a:latin typeface="Corbel" pitchFamily="34" charset="0"/>
              </a:rPr>
              <a:t>средств»</a:t>
            </a:r>
            <a:r>
              <a:rPr lang="ru-RU" sz="2000" dirty="0" smtClean="0">
                <a:solidFill>
                  <a:srgbClr val="002060"/>
                </a:solidFill>
              </a:rPr>
              <a:t>, </a:t>
            </a:r>
            <a:r>
              <a:rPr lang="ru-RU" sz="2000" dirty="0" smtClean="0">
                <a:solidFill>
                  <a:srgbClr val="002060"/>
                </a:solidFill>
              </a:rPr>
              <a:t>без учета мнения </a:t>
            </a:r>
            <a:r>
              <a:rPr lang="ru-RU" sz="2000" dirty="0" err="1" smtClean="0">
                <a:solidFill>
                  <a:srgbClr val="002060"/>
                </a:solidFill>
              </a:rPr>
              <a:t>Минпромторга</a:t>
            </a:r>
            <a:r>
              <a:rPr lang="ru-RU" sz="2000" dirty="0" smtClean="0">
                <a:solidFill>
                  <a:srgbClr val="002060"/>
                </a:solidFill>
              </a:rPr>
              <a:t> России, Ассоциации ЭРБАС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>
            <a:off x="28575" y="645071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bg_2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" y="-9547"/>
            <a:ext cx="9151943" cy="642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-138301"/>
            <a:ext cx="397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АЭРОНЕТ 2016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36712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АЗН-В 1090 </a:t>
            </a:r>
            <a:r>
              <a:rPr lang="en-US" sz="2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ES</a:t>
            </a:r>
            <a:r>
              <a:rPr lang="ru-RU" sz="2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 для интеграции БВС в ОВП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51520" y="1484784"/>
            <a:ext cx="8640960" cy="518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975" lvl="0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для безопасной интеграции БВС в ОВП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предлагается использовать на БВС приемоответчик режима </a:t>
            </a:r>
            <a:r>
              <a:rPr lang="en-US" sz="2000" dirty="0" smtClean="0">
                <a:solidFill>
                  <a:srgbClr val="002060"/>
                </a:solidFill>
              </a:rPr>
              <a:t>S </a:t>
            </a:r>
            <a:r>
              <a:rPr lang="ru-RU" sz="2000" dirty="0" smtClean="0">
                <a:solidFill>
                  <a:srgbClr val="002060"/>
                </a:solidFill>
              </a:rPr>
              <a:t>с функцией 1090</a:t>
            </a:r>
            <a:r>
              <a:rPr lang="en-US" sz="2000" dirty="0" smtClean="0">
                <a:solidFill>
                  <a:srgbClr val="002060"/>
                </a:solidFill>
              </a:rPr>
              <a:t>ES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Out</a:t>
            </a:r>
            <a:r>
              <a:rPr lang="ru-RU" sz="2000" dirty="0" smtClean="0">
                <a:solidFill>
                  <a:srgbClr val="002060"/>
                </a:solidFill>
              </a:rPr>
              <a:t>, признано желательным </a:t>
            </a:r>
            <a:r>
              <a:rPr lang="ru-RU" sz="2000" dirty="0" smtClean="0">
                <a:solidFill>
                  <a:srgbClr val="002060"/>
                </a:solidFill>
              </a:rPr>
              <a:t>оснащение </a:t>
            </a:r>
            <a:r>
              <a:rPr lang="ru-RU" sz="2000" dirty="0" smtClean="0">
                <a:solidFill>
                  <a:srgbClr val="002060"/>
                </a:solidFill>
              </a:rPr>
              <a:t>БВС АЗН-В 1090</a:t>
            </a:r>
            <a:r>
              <a:rPr lang="en-US" sz="2000" dirty="0" smtClean="0">
                <a:solidFill>
                  <a:srgbClr val="002060"/>
                </a:solidFill>
              </a:rPr>
              <a:t>ES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In </a:t>
            </a:r>
            <a:r>
              <a:rPr lang="ru-RU" sz="2000" dirty="0" smtClean="0">
                <a:solidFill>
                  <a:srgbClr val="002060"/>
                </a:solidFill>
              </a:rPr>
              <a:t>для возможности активного </a:t>
            </a:r>
            <a:r>
              <a:rPr lang="ru-RU" sz="2000" dirty="0" smtClean="0">
                <a:solidFill>
                  <a:srgbClr val="002060"/>
                </a:solidFill>
              </a:rPr>
              <a:t>маневра;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наличие на борту БВС только оборудования АЗН-В 1090ES </a:t>
            </a:r>
            <a:r>
              <a:rPr lang="ru-RU" sz="2000" dirty="0" err="1" smtClean="0">
                <a:solidFill>
                  <a:srgbClr val="002060"/>
                </a:solidFill>
              </a:rPr>
              <a:t>Out</a:t>
            </a:r>
            <a:r>
              <a:rPr lang="ru-RU" sz="2000" dirty="0" smtClean="0">
                <a:solidFill>
                  <a:srgbClr val="002060"/>
                </a:solidFill>
              </a:rPr>
              <a:t> не обеспечивает их безопасную интеграцию в ОВП, т.к. технически не обеспечивается их «видимость» системе TCAS, для работы которой на </a:t>
            </a:r>
            <a:r>
              <a:rPr lang="ru-RU" sz="2000" dirty="0" smtClean="0">
                <a:solidFill>
                  <a:srgbClr val="002060"/>
                </a:solidFill>
              </a:rPr>
              <a:t>БВС </a:t>
            </a:r>
            <a:r>
              <a:rPr lang="ru-RU" sz="2000" dirty="0" smtClean="0">
                <a:solidFill>
                  <a:srgbClr val="002060"/>
                </a:solidFill>
              </a:rPr>
              <a:t>в обязательном порядке требуется наличие </a:t>
            </a:r>
            <a:r>
              <a:rPr lang="ru-RU" sz="2000" dirty="0" smtClean="0">
                <a:solidFill>
                  <a:srgbClr val="002060"/>
                </a:solidFill>
              </a:rPr>
              <a:t>также приемоответчика ВОРЛ;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очевидна тенденция «диспетчеризации» </a:t>
            </a:r>
            <a:r>
              <a:rPr lang="ru-RU" sz="2000" dirty="0" smtClean="0">
                <a:solidFill>
                  <a:srgbClr val="002060"/>
                </a:solidFill>
              </a:rPr>
              <a:t>полетов пилотируемых ВС и </a:t>
            </a:r>
            <a:r>
              <a:rPr lang="ru-RU" sz="2000" dirty="0" smtClean="0">
                <a:solidFill>
                  <a:srgbClr val="002060"/>
                </a:solidFill>
              </a:rPr>
              <a:t>БВС через интерес в развитии наземной инфраструктуры АЗН-В 1090ES ;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180975" lvl="0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реализация </a:t>
            </a:r>
            <a:r>
              <a:rPr lang="ru-RU" sz="2000" dirty="0" smtClean="0">
                <a:solidFill>
                  <a:srgbClr val="002060"/>
                </a:solidFill>
              </a:rPr>
              <a:t>стандарта 1090ES в интересах пользователей нижнего ВП </a:t>
            </a:r>
            <a:r>
              <a:rPr lang="ru-RU" sz="2000" dirty="0" smtClean="0">
                <a:solidFill>
                  <a:srgbClr val="002060"/>
                </a:solidFill>
              </a:rPr>
              <a:t> (</a:t>
            </a:r>
            <a:r>
              <a:rPr lang="ru-RU" sz="2000" dirty="0" smtClean="0">
                <a:solidFill>
                  <a:srgbClr val="002060"/>
                </a:solidFill>
              </a:rPr>
              <a:t>АОН, БВС) и создания на его основе МПСН </a:t>
            </a:r>
            <a:r>
              <a:rPr lang="ru-RU" sz="2000" dirty="0" smtClean="0">
                <a:solidFill>
                  <a:srgbClr val="002060"/>
                </a:solidFill>
              </a:rPr>
              <a:t>потребует значительного  </a:t>
            </a:r>
            <a:r>
              <a:rPr lang="ru-RU" sz="2000" dirty="0" smtClean="0">
                <a:solidFill>
                  <a:srgbClr val="002060"/>
                </a:solidFill>
              </a:rPr>
              <a:t>увеличения количества наземных станций АЗН-В за счет бюджетных/ внебюджетных </a:t>
            </a:r>
            <a:r>
              <a:rPr lang="ru-RU" sz="2000" dirty="0" smtClean="0">
                <a:solidFill>
                  <a:srgbClr val="002060"/>
                </a:solidFill>
              </a:rPr>
              <a:t>средств Госкорпорации по </a:t>
            </a:r>
            <a:r>
              <a:rPr lang="ru-RU" sz="2000" dirty="0" err="1" smtClean="0">
                <a:solidFill>
                  <a:srgbClr val="002060"/>
                </a:solidFill>
              </a:rPr>
              <a:t>ОрВД</a:t>
            </a:r>
            <a:r>
              <a:rPr lang="ru-RU" sz="2000" dirty="0" smtClean="0">
                <a:solidFill>
                  <a:srgbClr val="002060"/>
                </a:solidFill>
              </a:rPr>
              <a:t>; </a:t>
            </a:r>
          </a:p>
          <a:p>
            <a:pPr marL="180975" lvl="0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требует </a:t>
            </a:r>
            <a:r>
              <a:rPr lang="ru-RU" sz="2000" dirty="0" smtClean="0">
                <a:solidFill>
                  <a:srgbClr val="002060"/>
                </a:solidFill>
              </a:rPr>
              <a:t>принципиального решения вопрос сбора наземными станциями АЗН-В 1090ES/МПСН и обработки информации о ВС (БВС) при их полетах в нижнем ВП и неконтролируемом ВП класса «G»;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180975" indent="-180975">
              <a:spcAft>
                <a:spcPts val="600"/>
              </a:spcAft>
            </a:pPr>
            <a:endParaRPr lang="ru-RU" sz="2000" dirty="0" smtClean="0">
              <a:solidFill>
                <a:srgbClr val="00206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1593</Words>
  <Application>Microsoft Office PowerPoint</Application>
  <PresentationFormat>Экран (4:3)</PresentationFormat>
  <Paragraphs>184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Организация взаимодействия беспилотных авиационных систем самолетного и вертолетного видов, наземных сил и средств при решении задач в интересах ОАО «Газпром»  Переславль-Залесский, 19-20 ноября 2014 г.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Gleb</dc:creator>
  <cp:lastModifiedBy>Чернышы</cp:lastModifiedBy>
  <cp:revision>55</cp:revision>
  <dcterms:created xsi:type="dcterms:W3CDTF">2016-09-14T04:30:02Z</dcterms:created>
  <dcterms:modified xsi:type="dcterms:W3CDTF">2016-09-14T17:40:30Z</dcterms:modified>
</cp:coreProperties>
</file>